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2DDB4-D060-41B1-8E8C-F482887495F1}" type="datetimeFigureOut">
              <a:rPr lang="es-CO" smtClean="0"/>
              <a:t>07/10/2012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CBFC6-D2E8-4274-9EE1-B235114DB23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76721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917202-5650-42D7-8DE9-00B36A3350DD}" type="slidenum">
              <a:rPr lang="es-ES" smtClean="0">
                <a:solidFill>
                  <a:prstClr val="black"/>
                </a:solidFill>
              </a:rPr>
              <a:pPr/>
              <a:t>22</a:t>
            </a:fld>
            <a:endParaRPr lang="es-E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13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78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301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7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052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43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7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93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29017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27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000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92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.co/imgres?imgurl=http://blog.indescriptible.com/wp-content/uploads/2009/03/ilw1059.png&amp;imgrefurl=http://blog.indescriptible.com/tag/efemerides-binarias/&amp;usg=__0S7VrpGBZmbWRcu6Op7pJzNfPQM=&amp;h=600&amp;w=548&amp;sz=58&amp;hl=es&amp;start=17&amp;sig2=btbkgD4EVGq_VjwsoiBdXg&amp;um=1&amp;tbnid=NJfW07CDLpB9VM:&amp;tbnh=135&amp;tbnw=123&amp;prev=/images?q=CORTINA+DE+HIERRO&amp;ndsp=20&amp;hl=es&amp;sa=N&amp;um=1&amp;ei=gk1QS56nB9D8lAeo4KyfC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.co/imgres?imgurl=http://www.cielosur.com/notas_anteriores/imagenes/i_ribas19/tunguska2.jpg&amp;imgrefurl=http://www.cielosur.com/notas_anteriores/ribas19.php&amp;usg=__gowtcfmm9drPK8vtAHZvKm24cyE=&amp;h=455&amp;w=450&amp;sz=67&amp;hl=es&amp;start=8&amp;sig2=SyuFDKJyy4xotKgMSQxsuQ&amp;um=1&amp;tbnid=CkCgeNNVuCPATM:&amp;tbnh=128&amp;tbnw=127&amp;prev=/images?q=HEMISFERIO+ORIENTAL&amp;hl=es&amp;sa=N&amp;um=1&amp;ei=KtFPS_GECJW_lAfR5ciTC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.co/imgres?imgurl=http://encontrarte.aporrea.org/imagenes/94/muroisrael.jpg&amp;imgrefurl=http://encontrarte.aporrea.org/creadores/literatura/94/a15245.html&amp;usg=__7wrFe1p1ONhuz1YLFi3c-GCsndo=&amp;h=843&amp;w=1200&amp;sz=88&amp;hl=es&amp;start=7&amp;sig2=o5bcDhqmR2JND8ITHM90bQ&amp;um=1&amp;tbnid=XBqfjg_BuDp1bM:&amp;tbnh=105&amp;tbnw=150&amp;prev=/images?q=CORTINA+DE+HIERRO&amp;ndsp=20&amp;hl=es&amp;sa=N&amp;um=1&amp;ei=gk1QS56nB9D8lAeo4KyfC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.google.com.co/imgres?imgurl=http://blog.indescriptible.com/wp-content/uploads/2009/03/ilw1059.png&amp;imgrefurl=http://blog.indescriptible.com/tag/efemerides-binarias/&amp;usg=__0S7VrpGBZmbWRcu6Op7pJzNfPQM=&amp;h=600&amp;w=548&amp;sz=58&amp;hl=es&amp;start=17&amp;sig2=btbkgD4EVGq_VjwsoiBdXg&amp;um=1&amp;tbnid=NJfW07CDLpB9VM:&amp;tbnh=135&amp;tbnw=123&amp;prev=/images?q=CORTINA+DE+HIERRO&amp;ndsp=20&amp;hl=es&amp;sa=N&amp;um=1&amp;ei=gk1QS56nB9D8lAeo4KyfCg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images.google.com.co/imgres?imgurl=http://www.que.es/archivos/200911/20091109-633933817312617500-600x600x80.jpg&amp;imgrefurl=http://www.que.es/ultimas-noticias/internacionales/fotos/muro-berlin-cae-todo-mundo/20091109/48403-muro-berlin-cae-varsovia.html&amp;usg=__PVMI58EWgLC0TFkeKxJYCdw1MbM=&amp;h=404&amp;w=600&amp;sz=60&amp;hl=es&amp;start=10&amp;sig2=eYp1PHm9yVoktwzefVMIuQ&amp;um=1&amp;tbnid=WbhC1BMiJw4uQM:&amp;tbnh=91&amp;tbnw=135&amp;prev=/images?q=CAE+EL+MURO+DE+BERLIN&amp;hl=es&amp;sa=N&amp;um=1&amp;ei=LVFQS7PYC43ZlAfh2LmnCg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images.google.com.co/imgres?imgurl=http://1.bp.blogspot.com/_cpV_Mf3pSoc/SjVlWBdtaqI/AAAAAAAAA1w/_sla0eNP4T0/s320/lula-benedicto-xvi-vaticano.jpg&amp;imgrefurl=http://alertareligion.blogspot.com/2009_06_01_archive.html&amp;usg=__UAtZlwwStdIc6-Hp9z8KvYDOQgo=&amp;h=192&amp;w=240&amp;sz=13&amp;hl=es&amp;start=19&amp;sig2=MVoq36OiYVA6jalrKObInA&amp;um=1&amp;tbnid=uoutYObFrHlcVM:&amp;tbnh=88&amp;tbnw=110&amp;prev=/images?q=cuantos+paices+tiene+concordato+del+baticano&amp;ndsp=20&amp;hl=es&amp;sa=N&amp;um=1&amp;ei=aoY-S9nkIZLJlAfkmKicBw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hyperlink" Target="http://images.google.com.co/imgres?imgurl=http://www.xabierpita.es/2009/02/05/vaticano.jpg&amp;imgrefurl=http://www.xabierpita.es/politica_internacional/&amp;usg=__zFsERmQMqgjqP6tAr9Cuf9fAGAk=&amp;h=499&amp;w=480&amp;sz=86&amp;hl=es&amp;start=179&amp;sig2=b7_7tFvMb-71M0Nb0eJlUg&amp;um=1&amp;tbnid=mVmxG2oUv4L81M:&amp;tbnh=130&amp;tbnw=125&amp;prev=/images?q=concordato+con+colombia&amp;ndsp=20&amp;hl=es&amp;sa=N&amp;start=160&amp;um=1&amp;ei=rI4-S_aPDJmVlAfz-aGXBw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images.google.com.co/imgres?imgurl=http://www.rnw.nl/data/files/images/lead/050209-paus-ANP-9122576_1_0.jpg&amp;imgrefurl=http://www.rnw.nl/node/34083&amp;usg=__Ph-FYqufZhcge5R5nm2NNHbBLYo=&amp;h=2000&amp;w=3000&amp;sz=454&amp;hl=es&amp;start=36&amp;sig2=HFNosx9SPZs1BheOGeBMNA&amp;um=1&amp;tbnid=hU4EQhXeD9CaAM:&amp;tbnh=100&amp;tbnw=150&amp;prev=/images?q=embajadas+catolicas+en+el+mndo&amp;ndsp=20&amp;hl=es&amp;sa=N&amp;start=20&amp;um=1&amp;ei=s2pQS_eHEszQlAevhcCaC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ages.google.com.co/imgres?imgurl=http://comunidad.muchoviaje.com/CS/photos/navegando_por_el_mediterraneo/images/18316/425x285.aspx&amp;imgrefurl=http://comunidad.muchoviaje.com/CS/photos/navegando_por_el_mediterraneo/picture18316.aspx&amp;usg=__6eXDlrOkR5M8N-g9bwqpjx7ZC3M=&amp;h=285&amp;w=425&amp;sz=18&amp;hl=es&amp;start=1&amp;sig2=pad4PnoY7700RXjigAPgfw&amp;um=1&amp;tbnid=gwbq43S1bdBxgM:&amp;tbnh=84&amp;tbnw=126&amp;prev=/images?q=baticano&amp;hl=es&amp;sa=N&amp;um=1&amp;ei=9BBRS9btAaPk8AbI2pCZCw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5.jpeg"/><Relationship Id="rId4" Type="http://schemas.openxmlformats.org/officeDocument/2006/relationships/hyperlink" Target="http://images.google.com.co/imgres?imgurl=http://elproyectomatriz.files.wordpress.com/2009/01/casa-blanca.jpg&amp;imgrefurl=http://elproyectomatriz.wordpress.com/2009/01/20/las-hipotecas-de-obama/casa-blanca/&amp;usg=__yY6FdB_Md8fbklfksVtB2OVB-Ck=&amp;h=300&amp;w=400&amp;sz=75&amp;hl=es&amp;start=23&amp;sig2=R4ypXRSOqGPkplD1XQGZkQ&amp;um=1&amp;tbnid=ufPo9Jw4UMCc_M:&amp;tbnh=93&amp;tbnw=124&amp;prev=/images?q=casa+blanca&amp;ndsp=20&amp;hl=es&amp;sa=N&amp;start=20&amp;um=1&amp;ei=pxFRS9e6L8eC8QbmyuGZCw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images.google.com.co/imgres?imgurl=http://www.temas.cl/enero/internacional/378_clip_image001.jpg&amp;imgrefurl=http://www.temas.cl/enero/internacional/378.html&amp;usg=__wL3zVURubwegwzqo8WPZkOM0Dig=&amp;h=377&amp;w=598&amp;sz=77&amp;hl=es&amp;start=4&amp;sig2=7P5Cj1BVZBqCZcoM-Hzd7w&amp;um=1&amp;tbnid=DyEz7iGuug6mbM:&amp;tbnh=85&amp;tbnw=135&amp;prev=/images?q=el+mundo&amp;hl=es&amp;sa=N&amp;um=1&amp;ei=KXJQS_nWHsnglAfRhvyTC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.co/imgres?imgurl=http://www.panoramio.com/photos/original/5690846.jpg&amp;imgrefurl=http://www.panoramio.com/photo/5690846&amp;usg=__CnfwC9-sLjB9KDqxSYCZodNj7HM=&amp;h=1536&amp;w=2048&amp;sz=693&amp;hl=es&amp;start=11&amp;sig2=6mWdipZK9zsFdVUInXSNsA&amp;um=1&amp;tbnid=csU2S4lyYJmsdM:&amp;tbnh=113&amp;tbnw=150&amp;prev=/images?q=el+baticano&amp;hl=es&amp;sa=N&amp;um=1&amp;ei=o3NQS8ecGZWOlQe_7fSkC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hyperlink" Target="http://images.google.com.co/imgres?imgurl=http://www.lavanguardia.es/multimedia/fotos/lasclaves/conflictopalestina/foto-guerras.jpg&amp;imgrefurl=http://aaae.spaces.live.com/Blog/cns!94213C2E4319812E!4928.entry&amp;usg=__fpa5euvYiJs4GauboAIh4YPnTy8=&amp;h=300&amp;w=394&amp;sz=19&amp;hl=es&amp;start=9&amp;sig2=Ax0864slbWQ6Olsrvz_yUw&amp;um=1&amp;tbnid=3_xkdoLkcpxK8M:&amp;tbnh=94&amp;tbnw=124&amp;prev=/images?q=guerras&amp;hl=es&amp;sa=N&amp;um=1&amp;ei=cXRQS6j7DNL_lQeXoLCWCg" TargetMode="External"/><Relationship Id="rId7" Type="http://schemas.openxmlformats.org/officeDocument/2006/relationships/hyperlink" Target="http://images.google.com.co/imgres?imgurl=http://picturesofwar.files.wordpress.com/2008/10/conflicto-entre-rusia-y-georgia.jpg&amp;imgrefurl=http://picturesofwar.wordpress.com/2008/10/17/la-1%C2%AA-guerra-mundial-y-las-guerras-actuales/&amp;usg=__wUYlSKLf4dydlu5yjOyDLfx7jJo=&amp;h=287&amp;w=372&amp;sz=44&amp;hl=es&amp;start=24&amp;sig2=Da2HXweJbyE5QBJEF2z2kg&amp;um=1&amp;tbnid=Ah6NmaoaZ_BDbM:&amp;tbnh=94&amp;tbnw=122&amp;prev=/images?q=guerras&amp;ndsp=20&amp;hl=es&amp;sa=N&amp;start=20&amp;um=1&amp;ei=FnVQS4mrEMK1lAfYz8WoC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hyperlink" Target="http://images.google.com.co/imgres?imgurl=http://www.vopus.org/es/images/articles/guerras.jpg&amp;imgrefurl=http://www.vopus.org/es/gnosis-gnosticismo/psicologia-autoconocimiento/nivel-de-ser-psicologia-revolutionaria.html&amp;usg=__LYWtHVyl3NvoHNOyQ5VOW6ApTKM=&amp;h=320&amp;w=500&amp;sz=35&amp;hl=es&amp;start=12&amp;sig2=YEtR_Ev5G25AWsJ7BTKceQ&amp;um=1&amp;tbnid=6QzHX4B_Cd-m8M:&amp;tbnh=83&amp;tbnw=130&amp;prev=/images?q=guerras&amp;hl=es&amp;sa=N&amp;um=1&amp;ei=cXRQS6j7DNL_lQeXoLCWCg" TargetMode="External"/><Relationship Id="rId10" Type="http://schemas.openxmlformats.org/officeDocument/2006/relationships/image" Target="../media/image33.jpeg"/><Relationship Id="rId4" Type="http://schemas.openxmlformats.org/officeDocument/2006/relationships/image" Target="../media/image30.jpeg"/><Relationship Id="rId9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hyperlink" Target="http://images.google.com.co/imgres?imgurl=http://mesabemal.blogia.com/upload/20090201114137-electricidad-01.jpg&amp;imgrefurl=http://mesabemal.blogia.com/temas/me-sabe-mal.php&amp;usg=__-TRJqGWRd6zVqXE-znQbqjSkip0=&amp;h=312&amp;w=400&amp;sz=9&amp;hl=es&amp;start=3&amp;sig2=uaLaubpJ2EzjVcXZ1SLJKw&amp;um=1&amp;tbnid=2EWFWRsfL8ZoxM:&amp;tbnh=97&amp;tbnw=124&amp;prev=/images?q=electricidad&amp;hl=es&amp;sa=N&amp;um=1&amp;ei=KxtRS_XgGpGqlAeDrbGYCg" TargetMode="External"/><Relationship Id="rId7" Type="http://schemas.openxmlformats.org/officeDocument/2006/relationships/hyperlink" Target="http://images.google.com.co/imgres?imgurl=http://img416.imageshack.us/img416/9039/nissan350z34frontlx4.jpg&amp;imgrefurl=http://carrosmotosaviones.blogspot.com/2007/10/carros.html&amp;usg=__vxPesXPnt8JA7xp3iW89yvMV0A4=&amp;h=733&amp;w=1100&amp;sz=239&amp;hl=es&amp;start=2&amp;sig2=QIYepGn-V9kT1RCLFDPnyg&amp;um=1&amp;tbnid=aDb73I3Ge2BkTM:&amp;tbnh=100&amp;tbnw=150&amp;prev=/images?q=carros+y+aviones&amp;hl=es&amp;sa=N&amp;um=1&amp;ei=mxtRS4LjLdSblAfvjuWbC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hyperlink" Target="http://www12.condor.com/tcf-es/downloads/Aviones_actuales_3_gr.jpg" TargetMode="External"/><Relationship Id="rId10" Type="http://schemas.openxmlformats.org/officeDocument/2006/relationships/image" Target="../media/image41.jpeg"/><Relationship Id="rId4" Type="http://schemas.openxmlformats.org/officeDocument/2006/relationships/image" Target="../media/image38.jpeg"/><Relationship Id="rId9" Type="http://schemas.openxmlformats.org/officeDocument/2006/relationships/hyperlink" Target="http://images.google.com.co/imgres?imgurl=http://www.mercadolibre.com.ve/jm/img?s=MLV&amp;f=8295862_3461.jpg&amp;v=E&amp;imgrefurl=http://articulo.mercadolibre.com.ve/MLV-12811840-moto-yamaha-honda-ducatii-suzuki-112-carros-aviones-_JM&amp;usg=__RTp0mN-roxyjGD-tA-Xyt6oEiuc=&amp;h=280&amp;w=280&amp;sz=11&amp;hl=es&amp;start=16&amp;sig2=_qEk1FNXm7O6Vx1VHVM6Zg&amp;um=1&amp;tbnid=HkJk4LtzMqXydM:&amp;tbnh=114&amp;tbnw=114&amp;prev=/images?q=carros+y+aviones+motos&amp;hl=es&amp;sa=N&amp;um=1&amp;ei=SBxRS_TQGtDOlAevwaWrC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images.google.com.co/imgres?imgurl=http://1.bp.blogspot.com/_1fVFletTJ-Y/SoxWvxpTKjI/AAAAAAAAAI0/QQi07aaXhuI/S760/002.jpg&amp;imgrefurl=http://aurora-pio.blogspot.com/2009/08/convocacion-difundir-el-espiritu-de-la.html&amp;usg=__qcCniRMpsKqo_qruWcR8OiNttzc=&amp;h=482&amp;w=380&amp;sz=15&amp;hl=es&amp;start=21&amp;sig2=XUfzHBhi3fbEOHjvo9zWnw&amp;um=1&amp;tbnid=Vew4b-TKGsiSgM:&amp;tbnh=129&amp;tbnw=102&amp;prev=/images?q=oraci%C3%B2n&amp;ndsp=20&amp;hl=es&amp;sa=N&amp;start=20&amp;um=1&amp;ei=jyJRS_-VGqnh8Aa7stGZCw" TargetMode="Externa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.co/imgres?imgurl=http://www.infogenesis.net/sitioCristiano/images/El%20Martirio%20de%20Esteban.jpg&amp;imgrefurl=http://www.infogenesis.net/sitioCristiano/hechos.htm&amp;usg=__nL49fZYrS2Zr2F3LLH4gE4GQ_bo=&amp;h=806&amp;w=588&amp;sz=48&amp;hl=es&amp;start=92&amp;sig2=jto-bL-xIflklM6IkbbJcQ&amp;um=1&amp;tbnid=45FCRvfgTAYbMM:&amp;tbnh=143&amp;tbnw=104&amp;prev=/images?q=cristianos+perseguidos&amp;ndsp=20&amp;hl=es&amp;sa=N&amp;start=80&amp;um=1&amp;ei=FyVRS7jlEZXP8QaOwtCbCg" TargetMode="External"/><Relationship Id="rId3" Type="http://schemas.openxmlformats.org/officeDocument/2006/relationships/image" Target="../media/image48.jpeg"/><Relationship Id="rId7" Type="http://schemas.openxmlformats.org/officeDocument/2006/relationships/image" Target="../media/image50.jpeg"/><Relationship Id="rId2" Type="http://schemas.openxmlformats.org/officeDocument/2006/relationships/hyperlink" Target="http://images.google.com.co/imgres?imgurl=http://users.servicios.retecal.es/jomicoe/Martires.jpg&amp;imgrefurl=http://users.servicios.retecal.es/jomicoe/religion.htm&amp;usg=__n6y4wf5cv6Js1JpWXUXfhAEovvQ=&amp;h=314&amp;w=439&amp;sz=107&amp;hl=es&amp;start=13&amp;sig2=OssczgVfaCY-lTUgAqfkUg&amp;um=1&amp;tbnid=LBkc9dRkZGeB7M:&amp;tbnh=91&amp;tbnw=127&amp;prev=/images?q=cristianos+perseguidos&amp;hl=es&amp;sa=N&amp;um=1&amp;ei=pyNRS5u2IYWI8Qa--7mZC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co/imgres?imgurl=http://www.pi-news.net/wp/uploads/2008/08/lashing.jpg&amp;imgrefurl=http://yahel.wordpress.com/category/dinamarca/page/2/&amp;usg=__gPcFtK75FCsPeQc3i6lOZql8omo=&amp;h=301&amp;w=400&amp;sz=39&amp;hl=es&amp;start=73&amp;sig2=KcQYCVnaMRsB_ew7xe8cew&amp;um=1&amp;tbnid=bxKKj8PvZThCSM:&amp;tbnh=93&amp;tbnw=124&amp;prev=/images?q=cristianos+perseguidos&amp;ndsp=20&amp;hl=es&amp;sa=N&amp;start=60&amp;um=1&amp;ei=kSRRS5iFJKiF8QaNwpyZCw" TargetMode="External"/><Relationship Id="rId11" Type="http://schemas.openxmlformats.org/officeDocument/2006/relationships/image" Target="../media/image52.jpeg"/><Relationship Id="rId5" Type="http://schemas.openxmlformats.org/officeDocument/2006/relationships/image" Target="../media/image49.jpeg"/><Relationship Id="rId10" Type="http://schemas.openxmlformats.org/officeDocument/2006/relationships/hyperlink" Target="http://images.google.com.co/imgres?imgurl=http://1.bp.blogspot.com/_2ZrUFVNEoqY/SkK9rwppd4I/AAAAAAAACeE/AjQMmn7hA2k/s400/Persecuci%C3%B3n+a+los+cristianos.jpg&amp;imgrefurl=http://traselmurodeplanck.blogspot.com/&amp;usg=__AxGf8x0W1yZ1m1ZV5eMwawm5P-A=&amp;h=278&amp;w=379&amp;sz=35&amp;hl=es&amp;start=4&amp;sig2=OaiFeRtOFo7FUEjZEruMPQ&amp;um=1&amp;tbnid=x2RXivJu5l6F3M:&amp;tbnh=90&amp;tbnw=123&amp;prev=/images?q=cristianos+perseguidos&amp;hl=es&amp;sa=N&amp;um=1&amp;ei=PCdRS87xK8TK8QbOsIyZCw" TargetMode="External"/><Relationship Id="rId4" Type="http://schemas.openxmlformats.org/officeDocument/2006/relationships/hyperlink" Target="http://images.google.com.co/imgres?imgurl=http://cristianos.com/wp-content/uploads/2008/05/784-05-27-08-carcel.jpg&amp;imgrefurl=http://cristianos.com/2008/05/musulmanes-convertidos-al-cristianismo-iran-a-prision/&amp;usg=__u9M9tz3DhGEkprTcnCn3GKIU-RE=&amp;h=270&amp;w=400&amp;sz=36&amp;hl=es&amp;start=62&amp;sig2=WwRydNp7ZDTKWJoEGMWwIg&amp;um=1&amp;tbnid=IJbYyZ78pRvCuM:&amp;tbnh=84&amp;tbnw=124&amp;prev=/images?q=cristianos+perseguidos&amp;ndsp=20&amp;hl=es&amp;sa=N&amp;start=60&amp;um=1&amp;ei=kSRRS5iFJKiF8QaNwpyZCw" TargetMode="External"/><Relationship Id="rId9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images.google.com.co/imgres?imgurl=http://religion.amcnoticias.com/wp-content/uploads/2009/05/la-oracion-herramienta-que-150x150.jpg&amp;imgrefurl=http://religion.amcnoticias.com/tag/jornada/&amp;usg=__Sp8T2TBPQ17nMVFw9b2AkRkg8BE=&amp;h=150&amp;w=150&amp;sz=9&amp;hl=es&amp;start=120&amp;sig2=Sv71NcD54RFhX4UUuglp9w&amp;um=1&amp;tbnid=CCiKtAzVdkP5CM:&amp;tbnh=96&amp;tbnw=96&amp;prev=/images?q=cristianos+perseguidos&amp;ndsp=20&amp;hl=es&amp;sa=N&amp;start=100&amp;um=1&amp;ei=PyZRS6vzHub_8Aaa8YWZCw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sz="3600" b="1" i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ES" sz="3600" b="1" i="1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ES" sz="3600" b="1" i="1" dirty="0" smtClean="0">
              <a:solidFill>
                <a:srgbClr val="FFFF0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755576" y="764704"/>
            <a:ext cx="7704856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600" b="1" i="1" dirty="0">
                <a:solidFill>
                  <a:srgbClr val="FFFF00"/>
                </a:solidFill>
              </a:rPr>
              <a:t>APOCALIPSIS</a:t>
            </a:r>
            <a:r>
              <a:rPr lang="es-ES" sz="3200" b="1" dirty="0">
                <a:solidFill>
                  <a:prstClr val="white"/>
                </a:solidFill>
              </a:rPr>
              <a:t> </a:t>
            </a:r>
            <a:r>
              <a:rPr lang="es-ES" sz="2800" b="1" dirty="0">
                <a:solidFill>
                  <a:prstClr val="white"/>
                </a:solidFill>
              </a:rPr>
              <a:t/>
            </a:r>
            <a:br>
              <a:rPr lang="es-ES" sz="2800" b="1" dirty="0">
                <a:solidFill>
                  <a:prstClr val="white"/>
                </a:solidFill>
              </a:rPr>
            </a:br>
            <a:r>
              <a:rPr lang="es-ES" sz="2800" dirty="0">
                <a:solidFill>
                  <a:srgbClr val="002060"/>
                </a:solidFill>
              </a:rPr>
              <a:t>“</a:t>
            </a:r>
            <a:r>
              <a:rPr lang="es-ES" sz="2800" b="1" dirty="0">
                <a:solidFill>
                  <a:srgbClr val="002060"/>
                </a:solidFill>
              </a:rPr>
              <a:t>un viaje a través del tiempo</a:t>
            </a:r>
            <a:r>
              <a:rPr lang="es-ES" sz="2800" dirty="0">
                <a:solidFill>
                  <a:srgbClr val="002060"/>
                </a:solidFill>
              </a:rPr>
              <a:t>» N</a:t>
            </a:r>
            <a:r>
              <a:rPr lang="es-ES" sz="2800" dirty="0">
                <a:solidFill>
                  <a:srgbClr val="002060"/>
                </a:solidFill>
              </a:rPr>
              <a:t>°.3. </a:t>
            </a:r>
            <a:r>
              <a:rPr lang="es-ES" sz="2800" dirty="0">
                <a:solidFill>
                  <a:srgbClr val="002060"/>
                </a:solidFill>
              </a:rPr>
              <a:t/>
            </a:r>
            <a:br>
              <a:rPr lang="es-ES" sz="2800" dirty="0">
                <a:solidFill>
                  <a:srgbClr val="002060"/>
                </a:solidFill>
              </a:rPr>
            </a:br>
            <a:endParaRPr lang="es-CO" sz="2800" dirty="0">
              <a:solidFill>
                <a:prstClr val="white"/>
              </a:solidFill>
            </a:endParaRPr>
          </a:p>
        </p:txBody>
      </p:sp>
      <p:pic>
        <p:nvPicPr>
          <p:cNvPr id="5" name="Picture 2" descr="C:\Users\HUMBERTO\Pictures\Santa Biblia\H01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440" y="2852936"/>
            <a:ext cx="3778248" cy="301874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3577477"/>
            <a:ext cx="24172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>
                <a:solidFill>
                  <a:srgbClr val="FF0000"/>
                </a:solidFill>
              </a:rPr>
              <a:t>Dios, derribador de muros</a:t>
            </a:r>
          </a:p>
        </p:txBody>
      </p:sp>
    </p:spTree>
    <p:extLst>
      <p:ext uri="{BB962C8B-B14F-4D97-AF65-F5344CB8AC3E}">
        <p14:creationId xmlns:p14="http://schemas.microsoft.com/office/powerpoint/2010/main" val="396148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4752" y="1052736"/>
            <a:ext cx="4933176" cy="4187952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 algn="ctr">
              <a:buNone/>
            </a:pPr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El Diccionario dice que un </a:t>
            </a:r>
            <a:r>
              <a:rPr lang="es-ES" b="1" dirty="0"/>
              <a:t>muro</a:t>
            </a:r>
            <a:r>
              <a:rPr lang="es-ES" dirty="0"/>
              <a:t> es una pared o </a:t>
            </a:r>
            <a:r>
              <a:rPr lang="es-ES" dirty="0" smtClean="0"/>
              <a:t>tapia: Es una </a:t>
            </a:r>
            <a:r>
              <a:rPr lang="es-ES" dirty="0"/>
              <a:t>construcción lineal, </a:t>
            </a:r>
            <a:r>
              <a:rPr lang="es-ES" dirty="0" smtClean="0"/>
              <a:t>vertical </a:t>
            </a:r>
            <a:r>
              <a:rPr lang="es-ES" dirty="0"/>
              <a:t>que sirve para proteger o delimitar un </a:t>
            </a:r>
            <a:r>
              <a:rPr lang="es-ES" dirty="0" smtClean="0"/>
              <a:t>terreno.</a:t>
            </a:r>
            <a:endParaRPr lang="es-ES" dirty="0"/>
          </a:p>
          <a:p>
            <a:endParaRPr lang="es-CO" dirty="0"/>
          </a:p>
        </p:txBody>
      </p:sp>
      <p:pic>
        <p:nvPicPr>
          <p:cNvPr id="4" name="Picture 2" descr="http://t2.gstatic.com/images?q=tbn:NJfW07CDLpB9VM:http://blog.indescriptible.com/wp-content/uploads/2009/03/ilw1059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8456" y="1052736"/>
            <a:ext cx="3143272" cy="43204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426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539552" y="1124744"/>
            <a:ext cx="4392488" cy="410445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i="1" dirty="0">
                <a:solidFill>
                  <a:srgbClr val="002060"/>
                </a:solidFill>
              </a:rPr>
              <a:t>Pasamos ahora a echar un vistazo al </a:t>
            </a:r>
            <a:r>
              <a:rPr lang="es-ES" sz="3200" i="1" u="sng" dirty="0">
                <a:solidFill>
                  <a:srgbClr val="002060"/>
                </a:solidFill>
              </a:rPr>
              <a:t>HEMISFERIO ORIENTAL</a:t>
            </a:r>
            <a:r>
              <a:rPr lang="es-ES" sz="3200" i="1" dirty="0">
                <a:solidFill>
                  <a:srgbClr val="002060"/>
                </a:solidFill>
              </a:rPr>
              <a:t> </a:t>
            </a:r>
            <a:r>
              <a:rPr lang="es-ES" sz="3200" i="1" dirty="0">
                <a:solidFill>
                  <a:srgbClr val="002060"/>
                </a:solidFill>
              </a:rPr>
              <a:t>para ara </a:t>
            </a:r>
            <a:r>
              <a:rPr lang="es-ES" sz="3200" i="1" dirty="0">
                <a:solidFill>
                  <a:srgbClr val="002060"/>
                </a:solidFill>
              </a:rPr>
              <a:t>ver si su estado es más halagador</a:t>
            </a:r>
          </a:p>
        </p:txBody>
      </p:sp>
      <p:pic>
        <p:nvPicPr>
          <p:cNvPr id="2050" name="Picture 2" descr="http://1.bp.blogspot.com/-4AmCGrtBuSE/TySiJhQeHvI/AAAAAAAABag/_dwXUrQiDtA/s1600/coordenadasgeogr%C3%A1ficas1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68760"/>
            <a:ext cx="360040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05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5221208" cy="275463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endParaRPr lang="es-ES" dirty="0" smtClean="0"/>
          </a:p>
          <a:p>
            <a:pPr marL="0" indent="0" algn="ctr">
              <a:buNone/>
            </a:pPr>
            <a:r>
              <a:rPr lang="es-ES" sz="2400" dirty="0" smtClean="0"/>
              <a:t>En el hemisferio oriental, en la mayoría de los países de </a:t>
            </a:r>
            <a:r>
              <a:rPr lang="es-ES" sz="2400" b="1" dirty="0" smtClean="0"/>
              <a:t>Europa, Asia y África</a:t>
            </a:r>
            <a:r>
              <a:rPr lang="es-ES" sz="2400" dirty="0" smtClean="0"/>
              <a:t>, también se garantiza la libertad religiosa que permite anunciar el evangelio de Cristo sin trabas legales o intervenciones policíacas.</a:t>
            </a:r>
            <a:endParaRPr lang="es-ES" sz="2400" dirty="0"/>
          </a:p>
        </p:txBody>
      </p:sp>
      <p:pic>
        <p:nvPicPr>
          <p:cNvPr id="80898" name="Picture 2" descr="http://t0.gstatic.com/images?q=tbn:CkCgeNNVuCPATM%3Ahttp://www.cielosur.com/notas_anteriores/imagenes/i_ribas19/tunguska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548680"/>
            <a:ext cx="2520280" cy="266429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573016"/>
            <a:ext cx="5832648" cy="2308324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Observamos </a:t>
            </a:r>
            <a:r>
              <a:rPr lang="es-CO" dirty="0">
                <a:solidFill>
                  <a:prstClr val="black"/>
                </a:solidFill>
              </a:rPr>
              <a:t>que allí también se está cumpliendo con gran velocidad las palabras pronunciadas por </a:t>
            </a:r>
            <a:r>
              <a:rPr lang="es-CO" dirty="0">
                <a:solidFill>
                  <a:prstClr val="black"/>
                </a:solidFill>
              </a:rPr>
              <a:t>Cristo escritas </a:t>
            </a:r>
            <a:r>
              <a:rPr lang="es-CO" dirty="0">
                <a:solidFill>
                  <a:prstClr val="black"/>
                </a:solidFill>
              </a:rPr>
              <a:t>en </a:t>
            </a:r>
            <a:r>
              <a:rPr lang="es-CO" b="1" dirty="0">
                <a:solidFill>
                  <a:srgbClr val="FF0000"/>
                </a:solidFill>
              </a:rPr>
              <a:t>Mateo 24:14:</a:t>
            </a:r>
          </a:p>
          <a:p>
            <a:pPr algn="ctr"/>
            <a:r>
              <a:rPr lang="es-CO" dirty="0">
                <a:solidFill>
                  <a:prstClr val="black"/>
                </a:solidFill>
              </a:rPr>
              <a:t>«</a:t>
            </a:r>
            <a:r>
              <a:rPr lang="es-CO" b="1" dirty="0">
                <a:solidFill>
                  <a:prstClr val="black"/>
                </a:solidFill>
              </a:rPr>
              <a:t>Y será predicado este evangelio del </a:t>
            </a:r>
            <a:r>
              <a:rPr lang="es-CO" b="1" dirty="0">
                <a:solidFill>
                  <a:prstClr val="black"/>
                </a:solidFill>
              </a:rPr>
              <a:t>reino </a:t>
            </a:r>
            <a:r>
              <a:rPr lang="es-CO" b="1" dirty="0">
                <a:solidFill>
                  <a:prstClr val="black"/>
                </a:solidFill>
              </a:rPr>
              <a:t>en todo el mundo, para testimonio a todas las naciones, y entonces vendrá el </a:t>
            </a:r>
            <a:r>
              <a:rPr lang="es-CO" b="1" dirty="0">
                <a:solidFill>
                  <a:prstClr val="black"/>
                </a:solidFill>
              </a:rPr>
              <a:t>fin</a:t>
            </a:r>
            <a:r>
              <a:rPr lang="es-CO" dirty="0">
                <a:solidFill>
                  <a:prstClr val="black"/>
                </a:solidFill>
              </a:rPr>
              <a:t>». Esto nos dice que Cristo ya casi viene.</a:t>
            </a: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4098" name="Picture 2" descr="http://ts2.mm.bing.net/images/thumbnail.aspx?q=4867143547684285&amp;id=283afeb52d50db772eb738e264e8cfd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73015"/>
            <a:ext cx="2016224" cy="230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98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532754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endParaRPr lang="es-ES" dirty="0" smtClean="0"/>
          </a:p>
          <a:p>
            <a:pPr marL="0" indent="0">
              <a:buNone/>
            </a:pPr>
            <a:r>
              <a:rPr lang="es-ES" b="1" dirty="0" smtClean="0">
                <a:solidFill>
                  <a:srgbClr val="FF0000"/>
                </a:solidFill>
              </a:rPr>
              <a:t>1</a:t>
            </a:r>
            <a:r>
              <a:rPr lang="es-ES" sz="2400" dirty="0" smtClean="0"/>
              <a:t>)  Enfocamos a </a:t>
            </a:r>
            <a:r>
              <a:rPr lang="es-ES" sz="2400" b="1" dirty="0" smtClean="0"/>
              <a:t>Rusia </a:t>
            </a:r>
            <a:r>
              <a:rPr lang="es-ES" sz="2400" dirty="0" smtClean="0"/>
              <a:t>en particular y los países que formaban hasta el año 1991, la inmensa Unión Soviética.</a:t>
            </a:r>
          </a:p>
          <a:p>
            <a:endParaRPr lang="es-ES" sz="2400" dirty="0" smtClean="0"/>
          </a:p>
          <a:p>
            <a:pPr marL="0" indent="0">
              <a:buNone/>
            </a:pPr>
            <a:r>
              <a:rPr lang="es-ES" sz="2400" dirty="0"/>
              <a:t>C</a:t>
            </a:r>
            <a:r>
              <a:rPr lang="es-ES" sz="2400" dirty="0" smtClean="0"/>
              <a:t>aso muy intrigante para el estudioso de los escenarios espirituales de esta época y las profecías de Apocalipsis, en la cual era casi imposible penetrar con el evangelio por el ateísmo imperante.</a:t>
            </a:r>
          </a:p>
          <a:p>
            <a:endParaRPr lang="es-ES" sz="2400" dirty="0" smtClean="0"/>
          </a:p>
        </p:txBody>
      </p:sp>
      <p:pic>
        <p:nvPicPr>
          <p:cNvPr id="79874" name="Picture 2" descr="http://t3.gstatic.com/images?q=tbn:XBqfjg_BuDp1bM%3Ahttp://encontrarte.aporrea.org/imagenes/94/muroisrae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500042"/>
            <a:ext cx="3857652" cy="2136870"/>
          </a:xfrm>
          <a:prstGeom prst="rect">
            <a:avLst/>
          </a:prstGeom>
          <a:noFill/>
        </p:spPr>
      </p:pic>
      <p:pic>
        <p:nvPicPr>
          <p:cNvPr id="79875" name="Picture 3" descr="C:\Users\HUMBERTO\Pictures\Santa Biblia\1MG66BCAZYI86DCA06UF0YCAGPW8BBCATDM2JQCAYWTAJYCAQ9HR6SCA84M4UACA2OI0NCCAQGWBUKCAK83EK1CAV4WMX6CAEXZA50CAQ81J0MCAQZWHA4CAC5B6JCCATFWR7JCABVIVKJCAJ7GRP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573016"/>
            <a:ext cx="3714776" cy="2142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37259" y="2752794"/>
            <a:ext cx="38128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solidFill>
                  <a:srgbClr val="FF0000"/>
                </a:solidFill>
              </a:rPr>
              <a:t>Anteriormente, el ateísmo era un muro que impedía la penetración del evangelio.</a:t>
            </a:r>
          </a:p>
        </p:txBody>
      </p:sp>
    </p:spTree>
    <p:extLst>
      <p:ext uri="{BB962C8B-B14F-4D97-AF65-F5344CB8AC3E}">
        <p14:creationId xmlns:p14="http://schemas.microsoft.com/office/powerpoint/2010/main" val="160383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2.gstatic.com/images?q=tbn:NJfW07CDLpB9VM:http://blog.indescriptible.com/wp-content/uploads/2009/03/ilw1059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785794"/>
            <a:ext cx="3143272" cy="4786346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539552" y="620688"/>
            <a:ext cx="4320480" cy="5256584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002060"/>
                </a:solidFill>
              </a:rPr>
              <a:t>Antes de la desintegración de la Unión Soviética, infinidad de cristianos la identificaban como la gran Babilonia, una de las "bestias" de Apocalipsis o un contrincante principal en la batalla de Armagedón.</a:t>
            </a:r>
          </a:p>
        </p:txBody>
      </p:sp>
    </p:spTree>
    <p:extLst>
      <p:ext uri="{BB962C8B-B14F-4D97-AF65-F5344CB8AC3E}">
        <p14:creationId xmlns:p14="http://schemas.microsoft.com/office/powerpoint/2010/main" val="69464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sz="half" idx="2"/>
          </p:nvPr>
        </p:nvSpPr>
        <p:spPr>
          <a:xfrm>
            <a:off x="4644008" y="530351"/>
            <a:ext cx="4043272" cy="53728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000" b="1" dirty="0" smtClean="0">
                <a:solidFill>
                  <a:srgbClr val="FF0000"/>
                </a:solidFill>
              </a:rPr>
              <a:t>     En 1989 cae el muro</a:t>
            </a:r>
          </a:p>
          <a:p>
            <a:endParaRPr lang="es-ES" sz="20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pPr marL="0" indent="0" algn="ctr">
              <a:buNone/>
            </a:pPr>
            <a:r>
              <a:rPr lang="es-ES" sz="2400" dirty="0" smtClean="0">
                <a:solidFill>
                  <a:srgbClr val="002060"/>
                </a:solidFill>
              </a:rPr>
              <a:t>“</a:t>
            </a:r>
            <a:r>
              <a:rPr lang="es-ES" sz="1800" dirty="0" smtClean="0">
                <a:solidFill>
                  <a:srgbClr val="002060"/>
                </a:solidFill>
              </a:rPr>
              <a:t>Y será predicado este evangelio en todo el mundo”</a:t>
            </a:r>
            <a:endParaRPr lang="es-ES" sz="1800" dirty="0">
              <a:solidFill>
                <a:srgbClr val="002060"/>
              </a:solidFill>
            </a:endParaRPr>
          </a:p>
        </p:txBody>
      </p:sp>
      <p:pic>
        <p:nvPicPr>
          <p:cNvPr id="77826" name="Picture 2" descr="http://t2.gstatic.com/images?q=tbn:WbhC1BMiJw4uQM%3Ahttp://www.que.es/archivos/200911/20091109-633933817312617500-600x600x8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071546"/>
            <a:ext cx="3643338" cy="2286016"/>
          </a:xfrm>
          <a:prstGeom prst="rect">
            <a:avLst/>
          </a:prstGeom>
          <a:noFill/>
        </p:spPr>
      </p:pic>
      <p:sp>
        <p:nvSpPr>
          <p:cNvPr id="4" name="3 Pergamino vertical"/>
          <p:cNvSpPr/>
          <p:nvPr/>
        </p:nvSpPr>
        <p:spPr>
          <a:xfrm>
            <a:off x="467544" y="620688"/>
            <a:ext cx="4318770" cy="5184576"/>
          </a:xfrm>
          <a:prstGeom prst="vertic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Pero, repentinamente todo el escenario cambió y ahora pululan por aquellas tierras hordas de evangelistas de toda estirpe, con el resultado de que muchos rusos y personas de otras nacionalidades de la ya Unión Soviética, se apresuran a entrar en las iglesias.</a:t>
            </a:r>
          </a:p>
        </p:txBody>
      </p:sp>
      <p:pic>
        <p:nvPicPr>
          <p:cNvPr id="1026" name="Picture 2" descr="http://t3.gstatic.com/images?q=tbn:ANd9GcQ0FuLS8VxnKFks5scA_oaUbvpaqNKYTPndOHv2ELwoq9ru0Ly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33229"/>
            <a:ext cx="1752600" cy="166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0.gstatic.com/images?q=tbn:ANd9GcTX4SCZJdZTu5jsqqIaegGLkUkHhSE6KtvB6V49Ksgio5AJANT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983" y="4244318"/>
            <a:ext cx="1996465" cy="165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90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3.gstatic.com/images?q=tbn:ANd9GcRh5tw5znqQeOnAth41QXeTlfXmQH3VeZ_RcpJW25qeneiqo7s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080" y="450384"/>
            <a:ext cx="343738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 redondeado"/>
          <p:cNvSpPr/>
          <p:nvPr/>
        </p:nvSpPr>
        <p:spPr>
          <a:xfrm>
            <a:off x="539552" y="476672"/>
            <a:ext cx="4608512" cy="54006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rgbClr val="FF0000"/>
                </a:solidFill>
              </a:rPr>
              <a:t>2</a:t>
            </a:r>
            <a:r>
              <a:rPr lang="es-ES" sz="2800" dirty="0">
                <a:solidFill>
                  <a:srgbClr val="002060"/>
                </a:solidFill>
              </a:rPr>
              <a:t>)  En cuanto a la </a:t>
            </a:r>
            <a:r>
              <a:rPr lang="es-ES" sz="2800" b="1" dirty="0">
                <a:solidFill>
                  <a:srgbClr val="002060"/>
                </a:solidFill>
              </a:rPr>
              <a:t>China</a:t>
            </a:r>
            <a:r>
              <a:rPr lang="es-ES" sz="2800" dirty="0">
                <a:solidFill>
                  <a:srgbClr val="002060"/>
                </a:solidFill>
              </a:rPr>
              <a:t>, que es un país ateo, se informa que </a:t>
            </a:r>
            <a:r>
              <a:rPr lang="es-ES" sz="2800" dirty="0">
                <a:solidFill>
                  <a:srgbClr val="002060"/>
                </a:solidFill>
              </a:rPr>
              <a:t>muchas </a:t>
            </a:r>
            <a:r>
              <a:rPr lang="es-ES" sz="2800" dirty="0">
                <a:solidFill>
                  <a:srgbClr val="002060"/>
                </a:solidFill>
              </a:rPr>
              <a:t>de sus </a:t>
            </a:r>
            <a:r>
              <a:rPr lang="es-ES" sz="2800" dirty="0">
                <a:solidFill>
                  <a:srgbClr val="002060"/>
                </a:solidFill>
              </a:rPr>
              <a:t>ciudadanos </a:t>
            </a:r>
            <a:r>
              <a:rPr lang="es-ES" sz="2800" dirty="0">
                <a:solidFill>
                  <a:srgbClr val="002060"/>
                </a:solidFill>
              </a:rPr>
              <a:t>creen en Cristo. En enero del 2008 la población total del país alcanzaba mil seiscientos millones. </a:t>
            </a:r>
          </a:p>
        </p:txBody>
      </p:sp>
    </p:spTree>
    <p:extLst>
      <p:ext uri="{BB962C8B-B14F-4D97-AF65-F5344CB8AC3E}">
        <p14:creationId xmlns:p14="http://schemas.microsoft.com/office/powerpoint/2010/main" val="70568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twentydur.bytez.org/blog/imgs/2007/septiembre/paises-musulman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72816"/>
            <a:ext cx="3888432" cy="4104456"/>
          </a:xfrm>
          <a:prstGeom prst="rect">
            <a:avLst/>
          </a:prstGeom>
          <a:noFill/>
        </p:spPr>
      </p:pic>
      <p:sp>
        <p:nvSpPr>
          <p:cNvPr id="2" name="1 Elipse"/>
          <p:cNvSpPr/>
          <p:nvPr/>
        </p:nvSpPr>
        <p:spPr>
          <a:xfrm>
            <a:off x="539552" y="548680"/>
            <a:ext cx="8136904" cy="1008112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FF0000"/>
                </a:solidFill>
              </a:rPr>
              <a:t>3</a:t>
            </a:r>
            <a:r>
              <a:rPr lang="es-ES" sz="2400" dirty="0">
                <a:solidFill>
                  <a:srgbClr val="002060"/>
                </a:solidFill>
              </a:rPr>
              <a:t>)  Fijemos nuestra vista en los </a:t>
            </a:r>
            <a:r>
              <a:rPr lang="es-ES" sz="2400" b="1" dirty="0">
                <a:solidFill>
                  <a:srgbClr val="002060"/>
                </a:solidFill>
              </a:rPr>
              <a:t>países musulmanes</a:t>
            </a:r>
            <a:r>
              <a:rPr lang="es-ES" sz="2400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624920" y="1556792"/>
            <a:ext cx="4163104" cy="432048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prstClr val="black"/>
                </a:solidFill>
              </a:rPr>
              <a:t>El panorama religioso cambia notablemente, pues los mahometanos resisten tenazmente cualquier incursión de culturas o religiones de otros pueblos o países, vehementemente denunciando a estos como "satánicos</a:t>
            </a:r>
            <a:r>
              <a:rPr lang="es-ES" sz="2400" dirty="0">
                <a:solidFill>
                  <a:prstClr val="black"/>
                </a:solidFill>
              </a:rPr>
              <a:t>". </a:t>
            </a:r>
            <a:endParaRPr lang="es-ES" sz="2400" dirty="0">
              <a:solidFill>
                <a:prstClr val="black"/>
              </a:solidFill>
            </a:endParaRPr>
          </a:p>
          <a:p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 rot="19667604">
            <a:off x="3863626" y="5128513"/>
            <a:ext cx="1249689" cy="391006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29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lecha derecha"/>
          <p:cNvSpPr/>
          <p:nvPr/>
        </p:nvSpPr>
        <p:spPr>
          <a:xfrm>
            <a:off x="611560" y="3068960"/>
            <a:ext cx="7704856" cy="1224136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>
                <a:solidFill>
                  <a:prstClr val="black"/>
                </a:solidFill>
              </a:rPr>
              <a:t>La apreciada “libertad religiosa” </a:t>
            </a:r>
            <a:r>
              <a:rPr lang="es-ES" dirty="0">
                <a:solidFill>
                  <a:prstClr val="black"/>
                </a:solidFill>
              </a:rPr>
              <a:t>es </a:t>
            </a:r>
            <a:r>
              <a:rPr lang="es-ES" dirty="0">
                <a:solidFill>
                  <a:prstClr val="black"/>
                </a:solidFill>
              </a:rPr>
              <a:t>casi inexistente en estos </a:t>
            </a:r>
            <a:r>
              <a:rPr lang="es-ES" dirty="0">
                <a:solidFill>
                  <a:prstClr val="black"/>
                </a:solidFill>
              </a:rPr>
              <a:t> 23 países. </a:t>
            </a: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5" name="4 Flecha derecha"/>
          <p:cNvSpPr/>
          <p:nvPr/>
        </p:nvSpPr>
        <p:spPr>
          <a:xfrm>
            <a:off x="611560" y="1772816"/>
            <a:ext cx="7704856" cy="1296144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dirty="0">
                <a:solidFill>
                  <a:prstClr val="black"/>
                </a:solidFill>
              </a:rPr>
              <a:t>En ningún país en el que impere este fundamentalismo islámico se puede divulgar el cristianismo </a:t>
            </a:r>
          </a:p>
        </p:txBody>
      </p:sp>
      <p:sp>
        <p:nvSpPr>
          <p:cNvPr id="7" name="6 Flecha derecha"/>
          <p:cNvSpPr/>
          <p:nvPr/>
        </p:nvSpPr>
        <p:spPr>
          <a:xfrm>
            <a:off x="611560" y="404664"/>
            <a:ext cx="7704856" cy="1368152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dirty="0">
                <a:solidFill>
                  <a:prstClr val="black"/>
                </a:solidFill>
              </a:rPr>
              <a:t>Los musulmanes pueden pagar con la muerte la osadía de apostatar del Islam para convertirse a Cristo </a:t>
            </a:r>
          </a:p>
        </p:txBody>
      </p:sp>
      <p:sp>
        <p:nvSpPr>
          <p:cNvPr id="2" name="1 Flecha derecha"/>
          <p:cNvSpPr/>
          <p:nvPr/>
        </p:nvSpPr>
        <p:spPr>
          <a:xfrm>
            <a:off x="611560" y="4293096"/>
            <a:ext cx="7704856" cy="1296144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1400" dirty="0">
                <a:solidFill>
                  <a:prstClr val="black"/>
                </a:solidFill>
              </a:rPr>
              <a:t>Antes de la segunda venida se Cristo esta prohibición debe desaparecer, como sucedió con la unión soviética, porque cristo dijo:</a:t>
            </a:r>
            <a:r>
              <a:rPr lang="es-ES" dirty="0">
                <a:solidFill>
                  <a:prstClr val="black"/>
                </a:solidFill>
              </a:rPr>
              <a:t> “</a:t>
            </a:r>
            <a:r>
              <a:rPr lang="es-ES" sz="1400" dirty="0">
                <a:solidFill>
                  <a:prstClr val="black"/>
                </a:solidFill>
              </a:rPr>
              <a:t>Y será predicado este evangelio en todo el mundo</a:t>
            </a:r>
            <a:r>
              <a:rPr lang="es-ES" sz="1400" dirty="0">
                <a:solidFill>
                  <a:prstClr val="black"/>
                </a:solidFill>
              </a:rPr>
              <a:t>». ¿Cómo ? Esperemos a ver.</a:t>
            </a:r>
            <a:r>
              <a:rPr lang="es-CO" sz="1400" dirty="0">
                <a:solidFill>
                  <a:prstClr val="black"/>
                </a:solidFill>
              </a:rPr>
              <a:t> </a:t>
            </a:r>
            <a:r>
              <a:rPr lang="es-CO" sz="1400" b="1" dirty="0">
                <a:solidFill>
                  <a:srgbClr val="FF0000"/>
                </a:solidFill>
              </a:rPr>
              <a:t>(Lea Mat.24:35) </a:t>
            </a:r>
            <a:endParaRPr lang="es-CO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16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t1.gstatic.com/images?q=tbn:uoutYObFrHlcVM:http://1.bp.blogspot.com/_cpV_Mf3pSoc/SjVlWBdtaqI/AAAAAAAAA1w/_sla0eNP4T0/s320/lula-benedicto-xvi-vatican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430695"/>
            <a:ext cx="2928958" cy="2284322"/>
          </a:xfrm>
          <a:prstGeom prst="rect">
            <a:avLst/>
          </a:prstGeom>
          <a:noFill/>
        </p:spPr>
      </p:pic>
      <p:pic>
        <p:nvPicPr>
          <p:cNvPr id="58372" name="Picture 4" descr="http://t1.gstatic.com/images?q=tbn:mVmxG2oUv4L81M:http://www.xabierpita.es/2009/02/05/vatican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00042"/>
            <a:ext cx="2928958" cy="2214008"/>
          </a:xfrm>
          <a:prstGeom prst="rect">
            <a:avLst/>
          </a:prstGeom>
          <a:noFill/>
        </p:spPr>
      </p:pic>
      <p:sp>
        <p:nvSpPr>
          <p:cNvPr id="4" name="3 Rectángulo redondeado"/>
          <p:cNvSpPr/>
          <p:nvPr/>
        </p:nvSpPr>
        <p:spPr>
          <a:xfrm>
            <a:off x="611560" y="500042"/>
            <a:ext cx="4248472" cy="5214974"/>
          </a:xfrm>
          <a:prstGeom prst="roundRect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rgbClr val="FF0000"/>
                </a:solidFill>
              </a:rPr>
              <a:t>4</a:t>
            </a:r>
            <a:r>
              <a:rPr lang="es-ES" sz="2400" dirty="0">
                <a:solidFill>
                  <a:srgbClr val="002060"/>
                </a:solidFill>
              </a:rPr>
              <a:t>)  Nuestra mirada gira hacia la antigua ciudad de </a:t>
            </a:r>
            <a:r>
              <a:rPr lang="es-ES" sz="2400" dirty="0">
                <a:solidFill>
                  <a:srgbClr val="002060"/>
                </a:solidFill>
              </a:rPr>
              <a:t>Roma </a:t>
            </a:r>
            <a:r>
              <a:rPr lang="es-ES" sz="2400" dirty="0">
                <a:solidFill>
                  <a:srgbClr val="002060"/>
                </a:solidFill>
              </a:rPr>
              <a:t>en Italia</a:t>
            </a:r>
            <a:r>
              <a:rPr lang="es-ES" sz="2400" dirty="0">
                <a:solidFill>
                  <a:srgbClr val="002060"/>
                </a:solidFill>
              </a:rPr>
              <a:t>, especialmente </a:t>
            </a:r>
            <a:r>
              <a:rPr lang="es-ES" sz="2400" dirty="0">
                <a:solidFill>
                  <a:srgbClr val="002060"/>
                </a:solidFill>
              </a:rPr>
              <a:t>el Vaticano. Aseguran que </a:t>
            </a:r>
            <a:r>
              <a:rPr lang="es-ES" sz="2400" b="1" dirty="0">
                <a:solidFill>
                  <a:srgbClr val="002060"/>
                </a:solidFill>
              </a:rPr>
              <a:t>el Vaticano es la entidad más rica de todo el mundo</a:t>
            </a:r>
            <a:r>
              <a:rPr lang="es-ES" sz="2400" dirty="0">
                <a:solidFill>
                  <a:srgbClr val="002060"/>
                </a:solidFill>
              </a:rPr>
              <a:t>. </a:t>
            </a:r>
            <a:r>
              <a:rPr lang="es-ES" sz="2400" dirty="0">
                <a:solidFill>
                  <a:srgbClr val="002060"/>
                </a:solidFill>
              </a:rPr>
              <a:t>Funciona como un estado; sus </a:t>
            </a:r>
            <a:r>
              <a:rPr lang="es-ES" sz="2400" dirty="0">
                <a:solidFill>
                  <a:srgbClr val="002060"/>
                </a:solidFill>
              </a:rPr>
              <a:t>oficiales </a:t>
            </a:r>
            <a:r>
              <a:rPr lang="es-ES" sz="2400" dirty="0">
                <a:solidFill>
                  <a:srgbClr val="002060"/>
                </a:solidFill>
              </a:rPr>
              <a:t>han </a:t>
            </a:r>
            <a:r>
              <a:rPr lang="es-ES" sz="2400" dirty="0">
                <a:solidFill>
                  <a:srgbClr val="002060"/>
                </a:solidFill>
              </a:rPr>
              <a:t>firmado "Concordatos" con más de cien países.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20071" y="2784363"/>
            <a:ext cx="35432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prstClr val="black"/>
                </a:solidFill>
              </a:rPr>
              <a:t>El papa con el presidente del </a:t>
            </a:r>
            <a:r>
              <a:rPr lang="es-ES" b="1" dirty="0">
                <a:solidFill>
                  <a:prstClr val="black"/>
                </a:solidFill>
              </a:rPr>
              <a:t>Brasil</a:t>
            </a:r>
            <a:endParaRPr lang="es-E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3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t0.gstatic.com/images?q=tbn:hU4EQhXeD9CaAM:http://www.rnw.nl/data/files/images/lead/050209-paus-ANP-9122576_1_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420888"/>
            <a:ext cx="3500462" cy="1881194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611560" y="620688"/>
            <a:ext cx="7920880" cy="163448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prstClr val="black"/>
                </a:solidFill>
              </a:rPr>
              <a:t>Más de 300,000 sacerdotes y oficiales de la Iglesia Católica Romana son sostenidos económicamente, al menos en parte, mediante fondos públicos de algunos países, por ejemplo, Italia y España.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611560" y="4437112"/>
            <a:ext cx="7920880" cy="1346448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solidFill>
                  <a:prstClr val="black"/>
                </a:solidFill>
              </a:rPr>
              <a:t>Solo en Italia, más de 30,000 clérigos católicos se benefician de los fondos estatales. </a:t>
            </a:r>
          </a:p>
        </p:txBody>
      </p:sp>
    </p:spTree>
    <p:extLst>
      <p:ext uri="{BB962C8B-B14F-4D97-AF65-F5344CB8AC3E}">
        <p14:creationId xmlns:p14="http://schemas.microsoft.com/office/powerpoint/2010/main" val="30776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2111152"/>
            <a:ext cx="8183880" cy="441419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ES" sz="2900" b="1" dirty="0" smtClean="0"/>
              <a:t>Obsérvese el parecido tan asombroso</a:t>
            </a:r>
            <a:r>
              <a:rPr lang="es-ES" sz="2900" b="1" dirty="0"/>
              <a:t> </a:t>
            </a:r>
            <a:r>
              <a:rPr lang="es-ES" sz="2900" b="1" dirty="0" smtClean="0"/>
              <a:t>de las dos sedes. </a:t>
            </a:r>
          </a:p>
          <a:p>
            <a:pPr>
              <a:buNone/>
            </a:pPr>
            <a:r>
              <a:rPr lang="es-ES" sz="2900" b="1" dirty="0" smtClean="0"/>
              <a:t>        </a:t>
            </a:r>
            <a:r>
              <a:rPr lang="es-ES" sz="3200" b="1" dirty="0" smtClean="0">
                <a:solidFill>
                  <a:srgbClr val="FF0000"/>
                </a:solidFill>
              </a:rPr>
              <a:t>El Vaticano                         La casa Blanca</a:t>
            </a:r>
          </a:p>
          <a:p>
            <a:pPr>
              <a:buNone/>
            </a:pPr>
            <a:endParaRPr lang="es-ES" sz="2000" b="1" dirty="0" smtClean="0"/>
          </a:p>
          <a:p>
            <a:pPr>
              <a:buNone/>
            </a:pPr>
            <a:endParaRPr lang="es-ES" sz="2000" b="1" dirty="0" smtClean="0"/>
          </a:p>
          <a:p>
            <a:pPr>
              <a:buNone/>
            </a:pPr>
            <a:endParaRPr lang="es-ES" sz="2000" b="1" dirty="0" smtClean="0"/>
          </a:p>
          <a:p>
            <a:pPr>
              <a:buNone/>
            </a:pPr>
            <a:endParaRPr lang="es-ES" sz="2000" b="1" dirty="0" smtClean="0"/>
          </a:p>
          <a:p>
            <a:pPr>
              <a:buNone/>
            </a:pPr>
            <a:endParaRPr lang="es-ES" sz="2000" b="1" dirty="0" smtClean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/>
          </a:p>
          <a:p>
            <a:pPr>
              <a:buNone/>
            </a:pPr>
            <a:endParaRPr lang="es-ES" sz="1600" b="1" dirty="0" smtClean="0"/>
          </a:p>
          <a:p>
            <a:pPr>
              <a:buNone/>
            </a:pPr>
            <a:endParaRPr lang="es-ES" sz="1600" b="1" dirty="0"/>
          </a:p>
          <a:p>
            <a:pPr>
              <a:buNone/>
            </a:pPr>
            <a:endParaRPr lang="es-ES" sz="2000" b="1" dirty="0" smtClean="0"/>
          </a:p>
          <a:p>
            <a:pPr>
              <a:buNone/>
            </a:pPr>
            <a:r>
              <a:rPr lang="es-ES" sz="2000" b="1" dirty="0" smtClean="0"/>
              <a:t>   Primera </a:t>
            </a:r>
            <a:r>
              <a:rPr lang="es-ES" sz="2000" b="1" dirty="0"/>
              <a:t>bestia </a:t>
            </a:r>
            <a:r>
              <a:rPr lang="es-ES" sz="2000" b="1" dirty="0" smtClean="0"/>
              <a:t>Apoc.13:1-2. </a:t>
            </a:r>
            <a:r>
              <a:rPr lang="es-ES" sz="1600" b="1" dirty="0" smtClean="0"/>
              <a:t>                        </a:t>
            </a:r>
            <a:r>
              <a:rPr lang="es-ES" sz="2000" b="1" dirty="0" smtClean="0"/>
              <a:t>Segunda bestia</a:t>
            </a:r>
            <a:r>
              <a:rPr lang="es-ES" sz="2000" b="1" dirty="0"/>
              <a:t> Apoc.13:11,12,15.</a:t>
            </a:r>
            <a:endParaRPr lang="es-ES" sz="2000" dirty="0"/>
          </a:p>
          <a:p>
            <a:pPr>
              <a:buNone/>
            </a:pPr>
            <a:r>
              <a:rPr lang="es-ES" sz="1600" b="1" dirty="0" smtClean="0"/>
              <a:t>                         </a:t>
            </a:r>
            <a:endParaRPr lang="es-ES" sz="2000" dirty="0"/>
          </a:p>
        </p:txBody>
      </p:sp>
      <p:pic>
        <p:nvPicPr>
          <p:cNvPr id="73732" name="Picture 4" descr="http://t2.gstatic.com/images?q=tbn:gwbq43S1bdBxgM%3Ahttp://comunidad.muchoviaje.com/CS/photos/navegando_por_el_mediterraneo/images/18316/425x285.aspx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3600400" cy="2736304"/>
          </a:xfrm>
          <a:prstGeom prst="rect">
            <a:avLst/>
          </a:prstGeom>
          <a:noFill/>
        </p:spPr>
      </p:pic>
      <p:pic>
        <p:nvPicPr>
          <p:cNvPr id="73734" name="Picture 6" descr="http://t0.gstatic.com/images?q=tbn:ufPo9Jw4UMCc_M%3Ahttp://elproyectomatriz.files.wordpress.com/2009/01/casa-blanc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924944"/>
            <a:ext cx="3816424" cy="2736304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611560" y="620688"/>
            <a:ext cx="7848872" cy="1490464"/>
          </a:xfrm>
          <a:prstGeom prst="roundRect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prstClr val="black"/>
                </a:solidFill>
              </a:rPr>
              <a:t>Tomamos nota de los embajadores que no pocos países envían al Vaticano, no faltando siquiera Estados Unidos de América, país de abrumadora mayoría protestante con más del 70 %.</a:t>
            </a:r>
          </a:p>
        </p:txBody>
      </p:sp>
    </p:spTree>
    <p:extLst>
      <p:ext uri="{BB962C8B-B14F-4D97-AF65-F5344CB8AC3E}">
        <p14:creationId xmlns:p14="http://schemas.microsoft.com/office/powerpoint/2010/main" val="193588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ES" sz="2000" dirty="0" smtClean="0"/>
              <a:t>También tomamos nota de los emisarios papales quienes cumplen la función de embajadores del Vaticano a otros países. </a:t>
            </a:r>
          </a:p>
          <a:p>
            <a:endParaRPr lang="es-ES" sz="2000" dirty="0" smtClean="0"/>
          </a:p>
          <a:p>
            <a:pPr marL="0" indent="0" algn="ctr">
              <a:buNone/>
            </a:pPr>
            <a:r>
              <a:rPr lang="es-ES" sz="2000" dirty="0" smtClean="0"/>
              <a:t>En la revista "Time"  los editores informan al mundo que seleccionaron al Papa Juan Pablo II como "El hombre del año" para 1995. </a:t>
            </a:r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pPr marL="0" indent="0" algn="ctr">
              <a:buNone/>
            </a:pPr>
            <a:endParaRPr lang="es-ES" sz="2000" dirty="0" smtClean="0"/>
          </a:p>
          <a:p>
            <a:pPr marL="0" indent="0" algn="ctr">
              <a:buNone/>
            </a:pPr>
            <a:r>
              <a:rPr lang="es-ES" sz="2000" dirty="0" smtClean="0"/>
              <a:t>Es tal la popularidad de este papa que en Manila, Filipinas, un millón de filipinos se dieron cita para escuchar una ponencia de este Papa. </a:t>
            </a:r>
            <a:endParaRPr lang="es-ES" sz="2000" dirty="0"/>
          </a:p>
        </p:txBody>
      </p:sp>
      <p:pic>
        <p:nvPicPr>
          <p:cNvPr id="72705" name="Picture 1" descr="C:\Users\HUMBERTO\Pictures\Personas\W11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571744"/>
            <a:ext cx="4143404" cy="2297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572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27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692696"/>
            <a:ext cx="3853056" cy="525658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  </a:t>
            </a:r>
            <a:r>
              <a:rPr lang="es-ES" sz="3500" dirty="0" smtClean="0"/>
              <a:t>La Iglesia Católica Romana es representada en más ciudades, pueblos y aldeas del mundo que cualquier otra iglesia o religión.</a:t>
            </a:r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</p:txBody>
      </p:sp>
      <p:pic>
        <p:nvPicPr>
          <p:cNvPr id="71682" name="Picture 2" descr="http://t3.gstatic.com/images?q=tbn:DyEz7iGuug6mbM%3Ahttp://www.temas.cl/enero/internacional/378_clip_image0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692696"/>
            <a:ext cx="4320480" cy="52565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570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es-CO" i="1" dirty="0" smtClean="0">
                <a:solidFill>
                  <a:schemeClr val="tx1"/>
                </a:solidFill>
              </a:rPr>
              <a:t>¿Porqué razón la iglesia Católica Romana tiene tanto poder?</a:t>
            </a:r>
            <a:endParaRPr lang="es-CO" i="1" dirty="0">
              <a:solidFill>
                <a:schemeClr val="tx1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539552" y="476672"/>
            <a:ext cx="8064896" cy="432048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prstClr val="black"/>
                </a:solidFill>
              </a:rPr>
              <a:t>No olvidemos que la iglesia Católica Romana es la sucesora del Imperio Romano,</a:t>
            </a:r>
            <a:r>
              <a:rPr lang="es-ES" sz="2400" dirty="0">
                <a:solidFill>
                  <a:prstClr val="white"/>
                </a:solidFill>
              </a:rPr>
              <a:t> </a:t>
            </a:r>
            <a:r>
              <a:rPr lang="es-ES" sz="2400" i="1" dirty="0">
                <a:solidFill>
                  <a:srgbClr val="0070C0"/>
                </a:solidFill>
              </a:rPr>
              <a:t>“El dragón le dio su poder, su trono y gran autoridad</a:t>
            </a:r>
            <a:r>
              <a:rPr lang="es-ES" sz="2400" dirty="0">
                <a:solidFill>
                  <a:prstClr val="white"/>
                </a:solidFill>
              </a:rPr>
              <a:t> </a:t>
            </a:r>
            <a:r>
              <a:rPr lang="es-ES" sz="2400" dirty="0">
                <a:solidFill>
                  <a:prstClr val="black"/>
                </a:solidFill>
              </a:rPr>
              <a:t>(a la </a:t>
            </a:r>
            <a:r>
              <a:rPr lang="es-ES" sz="2400" dirty="0">
                <a:solidFill>
                  <a:prstClr val="black"/>
                </a:solidFill>
              </a:rPr>
              <a:t>bestia que salió del mar).</a:t>
            </a:r>
            <a:r>
              <a:rPr lang="es-ES" sz="2400" dirty="0">
                <a:solidFill>
                  <a:prstClr val="white"/>
                </a:solidFill>
              </a:rPr>
              <a:t> </a:t>
            </a:r>
            <a:r>
              <a:rPr lang="es-ES" sz="2400" i="1" dirty="0">
                <a:solidFill>
                  <a:srgbClr val="0070C0"/>
                </a:solidFill>
              </a:rPr>
              <a:t>Y toda la tierra se maravilló, y siguió a la bestia. Y adoraron al </a:t>
            </a:r>
            <a:r>
              <a:rPr lang="es-ES" sz="2400" i="1" dirty="0">
                <a:solidFill>
                  <a:srgbClr val="0070C0"/>
                </a:solidFill>
              </a:rPr>
              <a:t>dragón </a:t>
            </a:r>
            <a:r>
              <a:rPr lang="es-ES" sz="2400" i="1" dirty="0">
                <a:solidFill>
                  <a:srgbClr val="0070C0"/>
                </a:solidFill>
              </a:rPr>
              <a:t>que </a:t>
            </a:r>
            <a:r>
              <a:rPr lang="es-ES" sz="2400" i="1" dirty="0">
                <a:solidFill>
                  <a:srgbClr val="0070C0"/>
                </a:solidFill>
              </a:rPr>
              <a:t>había </a:t>
            </a:r>
            <a:r>
              <a:rPr lang="es-ES" sz="2400" i="1" dirty="0">
                <a:solidFill>
                  <a:srgbClr val="0070C0"/>
                </a:solidFill>
              </a:rPr>
              <a:t>dado autoridad a la bestia, a adoraron a la bestia, diciendo: </a:t>
            </a:r>
            <a:r>
              <a:rPr lang="es-ES" sz="2400" i="1" dirty="0">
                <a:solidFill>
                  <a:srgbClr val="0070C0"/>
                </a:solidFill>
              </a:rPr>
              <a:t>“¿</a:t>
            </a:r>
            <a:r>
              <a:rPr lang="es-ES" sz="2400" i="1" u="sng" dirty="0">
                <a:solidFill>
                  <a:srgbClr val="0070C0"/>
                </a:solidFill>
              </a:rPr>
              <a:t>Quién </a:t>
            </a:r>
            <a:r>
              <a:rPr lang="es-ES" sz="2400" i="1" u="sng" dirty="0">
                <a:solidFill>
                  <a:srgbClr val="0070C0"/>
                </a:solidFill>
              </a:rPr>
              <a:t>es como la </a:t>
            </a:r>
            <a:r>
              <a:rPr lang="es-ES" sz="2400" i="1" u="sng" dirty="0">
                <a:solidFill>
                  <a:srgbClr val="0070C0"/>
                </a:solidFill>
              </a:rPr>
              <a:t>bestia, </a:t>
            </a:r>
            <a:r>
              <a:rPr lang="es-ES" sz="2400" i="1" u="sng" dirty="0">
                <a:solidFill>
                  <a:srgbClr val="0070C0"/>
                </a:solidFill>
              </a:rPr>
              <a:t>y </a:t>
            </a:r>
            <a:r>
              <a:rPr lang="es-ES" sz="2400" i="1" u="sng" dirty="0" err="1">
                <a:solidFill>
                  <a:srgbClr val="0070C0"/>
                </a:solidFill>
              </a:rPr>
              <a:t>quièn</a:t>
            </a:r>
            <a:r>
              <a:rPr lang="es-ES" sz="2400" i="1" u="sng" dirty="0">
                <a:solidFill>
                  <a:srgbClr val="0070C0"/>
                </a:solidFill>
              </a:rPr>
              <a:t> </a:t>
            </a:r>
            <a:r>
              <a:rPr lang="es-ES" sz="2400" i="1" u="sng" dirty="0">
                <a:solidFill>
                  <a:srgbClr val="0070C0"/>
                </a:solidFill>
              </a:rPr>
              <a:t>podrá </a:t>
            </a:r>
            <a:r>
              <a:rPr lang="es-ES" sz="2400" i="1" u="sng" dirty="0">
                <a:solidFill>
                  <a:srgbClr val="0070C0"/>
                </a:solidFill>
              </a:rPr>
              <a:t>lidiar con ella</a:t>
            </a:r>
            <a:r>
              <a:rPr lang="es-ES" sz="2400" i="1" dirty="0">
                <a:solidFill>
                  <a:srgbClr val="0070C0"/>
                </a:solidFill>
              </a:rPr>
              <a:t>?”</a:t>
            </a:r>
            <a:r>
              <a:rPr lang="es-ES" sz="2400" dirty="0">
                <a:solidFill>
                  <a:prstClr val="white"/>
                </a:solidFill>
              </a:rPr>
              <a:t> </a:t>
            </a:r>
            <a:r>
              <a:rPr lang="es-ES" sz="2400" b="1" dirty="0">
                <a:solidFill>
                  <a:srgbClr val="FF0000"/>
                </a:solidFill>
              </a:rPr>
              <a:t>Apocalipsis 13: </a:t>
            </a:r>
            <a:r>
              <a:rPr lang="es-ES" sz="2400" b="1" dirty="0">
                <a:solidFill>
                  <a:srgbClr val="FF0000"/>
                </a:solidFill>
              </a:rPr>
              <a:t>2-4.  </a:t>
            </a:r>
            <a:endParaRPr lang="es-ES" sz="2400" b="1" dirty="0">
              <a:solidFill>
                <a:srgbClr val="FF0000"/>
              </a:solidFill>
            </a:endParaRPr>
          </a:p>
          <a:p>
            <a:endParaRPr lang="es-ES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0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2400" i="1" dirty="0" smtClean="0">
                <a:solidFill>
                  <a:srgbClr val="002060"/>
                </a:solidFill>
              </a:rPr>
              <a:t>¿Qué significa para el futuro espiritual del mundo este poderío, este resurgimiento económico y político, de la iglesia Católica Romana, apoyada por los estados Unidos de América?</a:t>
            </a:r>
          </a:p>
          <a:p>
            <a:endParaRPr lang="es-ES" sz="2400" dirty="0" smtClean="0"/>
          </a:p>
          <a:p>
            <a:pPr algn="ctr">
              <a:buNone/>
            </a:pPr>
            <a:r>
              <a:rPr lang="es-ES" sz="2400" dirty="0" smtClean="0"/>
              <a:t> </a:t>
            </a:r>
          </a:p>
          <a:p>
            <a:pPr algn="ctr"/>
            <a:endParaRPr lang="es-ES" sz="2400" dirty="0" smtClean="0"/>
          </a:p>
          <a:p>
            <a:pPr algn="ctr"/>
            <a:endParaRPr lang="es-ES" sz="2400" dirty="0" smtClean="0"/>
          </a:p>
          <a:p>
            <a:pPr algn="ctr"/>
            <a:endParaRPr lang="es-ES" sz="2400" dirty="0" smtClean="0"/>
          </a:p>
          <a:p>
            <a:pPr algn="ctr"/>
            <a:endParaRPr lang="es-ES" sz="2400" dirty="0" smtClean="0"/>
          </a:p>
          <a:p>
            <a:pPr algn="ctr"/>
            <a:endParaRPr lang="es-ES" sz="2400" dirty="0" smtClean="0"/>
          </a:p>
          <a:p>
            <a:pPr marL="0" indent="0" algn="ctr">
              <a:buNone/>
            </a:pPr>
            <a:r>
              <a:rPr lang="es-ES" sz="2400" dirty="0" smtClean="0"/>
              <a:t>La repuesta para este fenómeno se encuentra en la Palabra de Dios: </a:t>
            </a:r>
            <a:r>
              <a:rPr lang="es-ES" sz="2400" dirty="0" smtClean="0">
                <a:solidFill>
                  <a:srgbClr val="FF0000"/>
                </a:solidFill>
              </a:rPr>
              <a:t>Apocalipsis 13:11-17 y 14:12. </a:t>
            </a:r>
          </a:p>
          <a:p>
            <a:endParaRPr lang="es-ES" sz="2400" dirty="0"/>
          </a:p>
        </p:txBody>
      </p:sp>
      <p:pic>
        <p:nvPicPr>
          <p:cNvPr id="131074" name="Picture 2" descr="http://t2.gstatic.com/images?q=tbn:csU2S4lyYJmsdM%3Ahttp://www.panoramio.com/photos/original/569084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276873"/>
            <a:ext cx="2520280" cy="2286016"/>
          </a:xfrm>
          <a:prstGeom prst="rect">
            <a:avLst/>
          </a:prstGeom>
          <a:noFill/>
        </p:spPr>
      </p:pic>
      <p:pic>
        <p:nvPicPr>
          <p:cNvPr id="1026" name="Picture 2" descr="http://ts2.mm.bing.net/images/thumbnail.aspx?q=5015070798447293&amp;id=c4636ad12357715505d500ac9615206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86393"/>
            <a:ext cx="2376264" cy="228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67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1643050"/>
            <a:ext cx="8183880" cy="423422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pPr marL="0" indent="0">
              <a:buNone/>
            </a:pPr>
            <a:r>
              <a:rPr lang="es-ES" sz="2000" dirty="0"/>
              <a:t> </a:t>
            </a:r>
            <a:r>
              <a:rPr lang="es-ES" sz="2000" dirty="0" smtClean="0"/>
              <a:t>  </a:t>
            </a:r>
          </a:p>
          <a:p>
            <a:pPr marL="0" indent="0">
              <a:buNone/>
            </a:pPr>
            <a:endParaRPr lang="es-ES" sz="2000" dirty="0"/>
          </a:p>
          <a:p>
            <a:pPr marL="0" indent="0">
              <a:buNone/>
            </a:pPr>
            <a:r>
              <a:rPr lang="es-ES" sz="2000" dirty="0" smtClean="0"/>
              <a:t>La Primera Guerra Mundial 1914-1918.</a:t>
            </a:r>
          </a:p>
          <a:p>
            <a:pPr marL="0" indent="0">
              <a:buNone/>
            </a:pPr>
            <a:r>
              <a:rPr lang="es-ES" sz="2000" dirty="0" smtClean="0"/>
              <a:t>La Segunda Guerra Mundial 1939-1945. </a:t>
            </a:r>
          </a:p>
          <a:p>
            <a:pPr marL="0" indent="0">
              <a:buNone/>
            </a:pPr>
            <a:r>
              <a:rPr lang="es-ES" sz="2000" dirty="0" smtClean="0"/>
              <a:t>Corea 1951-1953.</a:t>
            </a:r>
          </a:p>
          <a:p>
            <a:pPr marL="0" indent="0">
              <a:buNone/>
            </a:pPr>
            <a:r>
              <a:rPr lang="es-ES" sz="2000" dirty="0" smtClean="0"/>
              <a:t>Vietnam 1958-1975.</a:t>
            </a:r>
          </a:p>
          <a:p>
            <a:pPr marL="0" indent="0">
              <a:buNone/>
            </a:pPr>
            <a:r>
              <a:rPr lang="es-ES" sz="2000" dirty="0"/>
              <a:t>L</a:t>
            </a:r>
            <a:r>
              <a:rPr lang="es-ES" sz="2000" dirty="0" smtClean="0"/>
              <a:t>a guerra del Golfo Pérsico 1990-1991. </a:t>
            </a:r>
          </a:p>
          <a:p>
            <a:pPr marL="0" indent="0">
              <a:buNone/>
            </a:pPr>
            <a:r>
              <a:rPr lang="es-ES" sz="2000" dirty="0" smtClean="0"/>
              <a:t>Afganistán 2001- no ha terminado.</a:t>
            </a:r>
          </a:p>
          <a:p>
            <a:pPr marL="0" indent="0">
              <a:buNone/>
            </a:pPr>
            <a:r>
              <a:rPr lang="es-ES" sz="2000" dirty="0" smtClean="0"/>
              <a:t>Irak 2003 –no ha terminado, más otras de menor alcance. </a:t>
            </a:r>
          </a:p>
          <a:p>
            <a:endParaRPr lang="es-ES" sz="2000" dirty="0" smtClean="0"/>
          </a:p>
        </p:txBody>
      </p:sp>
      <p:pic>
        <p:nvPicPr>
          <p:cNvPr id="70658" name="Picture 2" descr="http://t0.gstatic.com/images?q=tbn:3_xkdoLkcpxK8M%3Ahttp://www.lavanguardia.es/multimedia/fotos/lasclaves/conflictopalestina/foto-guerra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643050"/>
            <a:ext cx="1584176" cy="2073982"/>
          </a:xfrm>
          <a:prstGeom prst="rect">
            <a:avLst/>
          </a:prstGeom>
          <a:noFill/>
        </p:spPr>
      </p:pic>
      <p:pic>
        <p:nvPicPr>
          <p:cNvPr id="70660" name="Picture 4" descr="http://t3.gstatic.com/images?q=tbn:6QzHX4B_Cd-m8M%3Ahttp://www.vopus.org/es/images/articles/guerra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643050"/>
            <a:ext cx="1928826" cy="2073982"/>
          </a:xfrm>
          <a:prstGeom prst="rect">
            <a:avLst/>
          </a:prstGeom>
          <a:noFill/>
        </p:spPr>
      </p:pic>
      <p:pic>
        <p:nvPicPr>
          <p:cNvPr id="70662" name="Picture 6" descr="http://t1.gstatic.com/images?q=tbn:Ah6NmaoaZ_BDbM%3Ahttp://picturesofwar.files.wordpress.com/2008/10/conflicto-entre-rusia-y-georgi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29688" y="1643050"/>
            <a:ext cx="2058536" cy="2073982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539552" y="523528"/>
            <a:ext cx="8064896" cy="914400"/>
          </a:xfrm>
          <a:prstGeom prst="roundRect">
            <a:avLst/>
          </a:prstGeom>
          <a:blipFill>
            <a:blip r:embed="rId9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rgbClr val="002060"/>
                </a:solidFill>
              </a:rPr>
              <a:t>En estos tiempos modernos de extensa industrialización y estupenda tecnología, más la </a:t>
            </a:r>
            <a:r>
              <a:rPr lang="es-ES" b="1" dirty="0">
                <a:solidFill>
                  <a:srgbClr val="002060"/>
                </a:solidFill>
              </a:rPr>
              <a:t>aparente </a:t>
            </a:r>
            <a:r>
              <a:rPr lang="es-ES" b="1" dirty="0">
                <a:solidFill>
                  <a:srgbClr val="002060"/>
                </a:solidFill>
              </a:rPr>
              <a:t>espiritualidad de la humanidad</a:t>
            </a:r>
            <a:r>
              <a:rPr lang="es-ES" dirty="0">
                <a:solidFill>
                  <a:srgbClr val="002060"/>
                </a:solidFill>
              </a:rPr>
              <a:t>, las guerras continúan.</a:t>
            </a:r>
          </a:p>
        </p:txBody>
      </p:sp>
      <p:pic>
        <p:nvPicPr>
          <p:cNvPr id="2054" name="Picture 6" descr="http://ts2.mm.bing.net/images/thumbnail.aspx?q=4990026834052561&amp;id=7172e5a7b7b5a429814829ae604b18c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43050"/>
            <a:ext cx="1668016" cy="207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67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5005184" cy="534692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algn="ctr"/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Holocaustos, y terrorismo han segado incontables millones de vidas. </a:t>
            </a:r>
          </a:p>
          <a:p>
            <a:pPr marL="0" indent="0" algn="ctr">
              <a:buNone/>
            </a:pPr>
            <a:r>
              <a:rPr lang="es-ES" dirty="0" smtClean="0"/>
              <a:t>También pestilencias, plagas, hambrunas y otros desastres naturales que han llenado el mundo de muerte y destrucción de tal magnitud que nos preguntamos: ¿figuran estas cosas en las profecías de Apocalipsis? </a:t>
            </a:r>
          </a:p>
          <a:p>
            <a:pPr>
              <a:buNone/>
            </a:pPr>
            <a:r>
              <a:rPr lang="es-ES" dirty="0" smtClean="0"/>
              <a:t>  </a:t>
            </a:r>
          </a:p>
          <a:p>
            <a:endParaRPr lang="es-ES" dirty="0"/>
          </a:p>
        </p:txBody>
      </p:sp>
      <p:pic>
        <p:nvPicPr>
          <p:cNvPr id="3074" name="Picture 2" descr="http://ts2.mm.bing.net/images/thumbnail.aspx?q=4846480460678645&amp;id=c67af6dd1c76daddef711c9d97cb90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08720"/>
            <a:ext cx="309634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76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ts3.mm.bing.net/images/thumbnail.aspx?q=4759022041891346&amp;id=17c8c0d83171980fad30e6f14f8c87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8680"/>
            <a:ext cx="2160240" cy="243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ts3.mm.bing.net/images/thumbnail.aspx?q=4924872187052462&amp;id=843993bf76c6108327f994cade978a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764705"/>
            <a:ext cx="1656184" cy="222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ts3.mm.bing.net/images/thumbnail.aspx?q=4824520270676782&amp;id=9bdcfb984b7e833e71b0aca56376cd6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40968"/>
            <a:ext cx="324036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 redondeado"/>
          <p:cNvSpPr/>
          <p:nvPr/>
        </p:nvSpPr>
        <p:spPr>
          <a:xfrm>
            <a:off x="539552" y="548680"/>
            <a:ext cx="3888432" cy="5112568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solidFill>
                  <a:srgbClr val="002060"/>
                </a:solidFill>
              </a:rPr>
              <a:t>Esto que hemos observado nos muestra el estado de cosas en este tiempo que estamos viviendo llamado de “</a:t>
            </a:r>
            <a:r>
              <a:rPr lang="es-ES" sz="2800" b="1" dirty="0">
                <a:solidFill>
                  <a:srgbClr val="002060"/>
                </a:solidFill>
              </a:rPr>
              <a:t>civilización</a:t>
            </a:r>
            <a:r>
              <a:rPr lang="es-ES" sz="2800" dirty="0">
                <a:solidFill>
                  <a:srgbClr val="002060"/>
                </a:solidFill>
              </a:rPr>
              <a:t>” en contraste con el que existía en el siglo primero. </a:t>
            </a:r>
          </a:p>
        </p:txBody>
      </p:sp>
    </p:spTree>
    <p:extLst>
      <p:ext uri="{BB962C8B-B14F-4D97-AF65-F5344CB8AC3E}">
        <p14:creationId xmlns:p14="http://schemas.microsoft.com/office/powerpoint/2010/main" val="1560321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5229200"/>
            <a:ext cx="8183880" cy="80584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</a:rPr>
              <a:t>En cuanto a las cosas materiales, ¡qué mundo diferente al del </a:t>
            </a:r>
            <a:r>
              <a:rPr lang="es-ES" sz="2400" dirty="0" smtClean="0">
                <a:solidFill>
                  <a:srgbClr val="002060"/>
                </a:solidFill>
              </a:rPr>
              <a:t>presente!</a:t>
            </a:r>
            <a:endParaRPr lang="es-CO" sz="2400" dirty="0">
              <a:solidFill>
                <a:srgbClr val="00206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3925064" cy="418795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endParaRPr lang="es-ES" dirty="0" smtClean="0"/>
          </a:p>
          <a:p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(1)  Observamos que No hay electricidad De noche, casi todo el globo está sumido en la oscuridad. </a:t>
            </a:r>
          </a:p>
          <a:p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(2)  No hay carros, aviones, teléfonos, radios, televisores ni mucho menos computadoras. </a:t>
            </a:r>
          </a:p>
          <a:p>
            <a:endParaRPr lang="es-ES" dirty="0" smtClean="0"/>
          </a:p>
        </p:txBody>
      </p:sp>
      <p:pic>
        <p:nvPicPr>
          <p:cNvPr id="66562" name="Picture 2" descr="http://t1.gstatic.com/images?q=tbn:2EWFWRsfL8ZoxM%3Ahttp://mesabemal.blogia.com/upload/20090201114137-electricidad-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34" y="642918"/>
            <a:ext cx="1857393" cy="2357454"/>
          </a:xfrm>
          <a:prstGeom prst="rect">
            <a:avLst/>
          </a:prstGeom>
          <a:noFill/>
        </p:spPr>
      </p:pic>
      <p:pic>
        <p:nvPicPr>
          <p:cNvPr id="66564" name="Picture 4" descr="Ver imagen en tamaño complet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627686"/>
            <a:ext cx="2107421" cy="2372686"/>
          </a:xfrm>
          <a:prstGeom prst="rect">
            <a:avLst/>
          </a:prstGeom>
          <a:noFill/>
        </p:spPr>
      </p:pic>
      <p:pic>
        <p:nvPicPr>
          <p:cNvPr id="66566" name="Picture 6" descr="http://t3.gstatic.com/images?q=tbn:aDb73I3Ge2BkTM%3Ahttp://img416.imageshack.us/img416/9039/nissan350z34frontlx4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3140968"/>
            <a:ext cx="2107421" cy="1584176"/>
          </a:xfrm>
          <a:prstGeom prst="rect">
            <a:avLst/>
          </a:prstGeom>
          <a:noFill/>
        </p:spPr>
      </p:pic>
      <p:pic>
        <p:nvPicPr>
          <p:cNvPr id="66568" name="Picture 8" descr="http://t0.gstatic.com/images?q=tbn:HkJk4LtzMqXydM:http://www.mercadolibre.com.ve/jm/img%3Fs%3DMLV%26f%3D8295862_3461.jpg%26v%3DE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33" y="3140968"/>
            <a:ext cx="1857393" cy="158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44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3" name="Picture 1" descr="C:\Users\HUMBERTO\Pictures\INQICICIÒN\OBQYANCAZ9SMUICAXQ1GDRCAU8G3GDCAVEDKISCAD2HW94CAN3LW7GCA7ASTGVCAQ0EDISCAOHX2QHCA9649I9CAYRAQA7CAQR2SVECA00C8KNCA8HYB68CAV7HLDBCAABWVI4CAJ3IEJTCA1DX5I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714356"/>
            <a:ext cx="1714512" cy="1928827"/>
          </a:xfrm>
          <a:prstGeom prst="rect">
            <a:avLst/>
          </a:prstGeom>
          <a:noFill/>
        </p:spPr>
      </p:pic>
      <p:pic>
        <p:nvPicPr>
          <p:cNvPr id="131074" name="Picture 2" descr="C:\Users\HUMBERTO\Pictures\INQICICIÒN\68MYQOCA944575CA2V6NGTCAMCJCKHCALRGK31CAXQZF1HCA4SAJ0LCAG8Z9BECAVH08LYCAG7L4T0CAZ3AD5ECATW9NBXCAX79CPCCA2YWF1GCA9915G1CAGF4OBKCAR7LFT2CAREFKCDCA1D8YK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714356"/>
            <a:ext cx="1643074" cy="1928826"/>
          </a:xfrm>
          <a:prstGeom prst="rect">
            <a:avLst/>
          </a:prstGeom>
          <a:noFill/>
        </p:spPr>
      </p:pic>
      <p:pic>
        <p:nvPicPr>
          <p:cNvPr id="131075" name="Picture 3" descr="C:\Users\HUMBERTO\Pictures\INQICICIÒN\0B9IUWCACUPZVACA7BNMLHCAN12567CAMM7PRWCA7J40S0CASMFFUXCALG1BX6CAHH2NC0CA9M74BOCAUOJXF0CATQ5E3LCA46FXX3CA5CN19BCA8GMCXYCAS14Q8GCANEFYFWCANABOZ5CABZH1B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357694"/>
            <a:ext cx="1714512" cy="1357322"/>
          </a:xfrm>
          <a:prstGeom prst="rect">
            <a:avLst/>
          </a:prstGeom>
          <a:noFill/>
        </p:spPr>
      </p:pic>
      <p:pic>
        <p:nvPicPr>
          <p:cNvPr id="131076" name="Picture 4" descr="C:\Users\HUMBERTO\Pictures\INQICICIÒN\3F4GY0CAQE0YK7CAR99GOACA3CSPTLCACY2MD3CAM4IP7QCAM4KGS7CA6UJ61ZCA1GP0SVCA33L0CRCALH4CDDCAK2AQA6CATDHS47CAYZBWYMCAYN7EK6CAT8TEKCCAWO2LLLCA0CKY81CA2ONNY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4357694"/>
            <a:ext cx="1643074" cy="1357322"/>
          </a:xfrm>
          <a:prstGeom prst="rect">
            <a:avLst/>
          </a:prstGeom>
          <a:noFill/>
        </p:spPr>
      </p:pic>
      <p:pic>
        <p:nvPicPr>
          <p:cNvPr id="131077" name="Picture 5" descr="C:\Users\HUMBERTO\Pictures\Bíblicas\F104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2857496"/>
            <a:ext cx="1714512" cy="1357322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467544" y="548680"/>
            <a:ext cx="4175894" cy="2520280"/>
          </a:xfrm>
          <a:prstGeom prst="roundRect">
            <a:avLst/>
          </a:prstGeom>
          <a:blipFill>
            <a:blip r:embed="rId8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Pero en medio de todo esto se materializa un espíritu de religiosidad verdadera, habían hombres rectos al frente de esta obra como Pablo, Bernabé, Pedro, Silas, </a:t>
            </a:r>
            <a:r>
              <a:rPr lang="es-ES" sz="2000" dirty="0">
                <a:solidFill>
                  <a:srgbClr val="002060"/>
                </a:solidFill>
              </a:rPr>
              <a:t>Timoteo </a:t>
            </a:r>
            <a:r>
              <a:rPr lang="es-ES" sz="2000" dirty="0">
                <a:solidFill>
                  <a:srgbClr val="002060"/>
                </a:solidFill>
              </a:rPr>
              <a:t>y muchos </a:t>
            </a:r>
            <a:r>
              <a:rPr lang="es-ES" sz="2000" dirty="0">
                <a:solidFill>
                  <a:srgbClr val="002060"/>
                </a:solidFill>
              </a:rPr>
              <a:t>otros.</a:t>
            </a:r>
          </a:p>
          <a:p>
            <a:pPr algn="ctr"/>
            <a:r>
              <a:rPr lang="es-ES" sz="2000" dirty="0">
                <a:solidFill>
                  <a:srgbClr val="002060"/>
                </a:solidFill>
              </a:rPr>
              <a:t> </a:t>
            </a:r>
            <a:endParaRPr lang="es-ES" sz="2000" dirty="0">
              <a:solidFill>
                <a:srgbClr val="00206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 flipH="1">
            <a:off x="467544" y="3356992"/>
            <a:ext cx="4032448" cy="2358024"/>
          </a:xfrm>
          <a:prstGeom prst="roundRect">
            <a:avLst/>
          </a:prstGeom>
          <a:blipFill>
            <a:blip r:embed="rId8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Había también mujeres esforzadas y valientes que no les importaba los sacrificios que tuvieran que hacer con el fin de alcanzar la meta.  </a:t>
            </a:r>
          </a:p>
        </p:txBody>
      </p:sp>
    </p:spTree>
    <p:extLst>
      <p:ext uri="{BB962C8B-B14F-4D97-AF65-F5344CB8AC3E}">
        <p14:creationId xmlns:p14="http://schemas.microsoft.com/office/powerpoint/2010/main" val="176603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1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9552" y="2204864"/>
            <a:ext cx="5040560" cy="2016224"/>
          </a:xfrm>
          <a:solidFill>
            <a:srgbClr val="00B0F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ES" dirty="0"/>
              <a:t>D</a:t>
            </a:r>
            <a:r>
              <a:rPr lang="es-ES" dirty="0" smtClean="0"/>
              <a:t>e noche con luz de lámparas pasaban noches enteras en oración, memorizaban capítulos enteros de la biblia, </a:t>
            </a:r>
            <a:endParaRPr lang="es-ES" dirty="0"/>
          </a:p>
        </p:txBody>
      </p:sp>
      <p:pic>
        <p:nvPicPr>
          <p:cNvPr id="65538" name="Picture 2" descr="http://t0.gstatic.com/images?q=tbn:Vew4b-TKGsiSgM%3Ahttp://1.bp.blogspot.com/_1fVFletTJ-Y/SoxWvxpTKjI/AAAAAAAAAI0/QQi07aaXhuI/S760/0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204864"/>
            <a:ext cx="2592288" cy="2016224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539552" y="620688"/>
            <a:ext cx="7992888" cy="1346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002060"/>
                </a:solidFill>
              </a:rPr>
              <a:t>No disfrutaban de las </a:t>
            </a:r>
            <a:r>
              <a:rPr lang="es-ES" sz="2400" dirty="0">
                <a:solidFill>
                  <a:srgbClr val="002060"/>
                </a:solidFill>
              </a:rPr>
              <a:t>comodidades </a:t>
            </a:r>
            <a:r>
              <a:rPr lang="es-ES" sz="2400" dirty="0">
                <a:solidFill>
                  <a:srgbClr val="002060"/>
                </a:solidFill>
              </a:rPr>
              <a:t>que nosotros tenemos hoy, pero a pesar de ello, </a:t>
            </a:r>
            <a:r>
              <a:rPr lang="es-ES" sz="2400" b="1" dirty="0">
                <a:solidFill>
                  <a:srgbClr val="002060"/>
                </a:solidFill>
              </a:rPr>
              <a:t>estudiaban las Sagradas Escrituras con mucho fervor</a:t>
            </a:r>
            <a:endParaRPr lang="es-CO" sz="2400" dirty="0">
              <a:solidFill>
                <a:srgbClr val="00206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539552" y="4437112"/>
            <a:ext cx="7992888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No </a:t>
            </a:r>
            <a:r>
              <a:rPr lang="es-ES" sz="2400" b="1" dirty="0">
                <a:solidFill>
                  <a:srgbClr val="002060"/>
                </a:solidFill>
              </a:rPr>
              <a:t>se perdían las reuniones de la iglesia por distante que </a:t>
            </a:r>
            <a:r>
              <a:rPr lang="es-ES" sz="2400" b="1" dirty="0">
                <a:solidFill>
                  <a:srgbClr val="002060"/>
                </a:solidFill>
              </a:rPr>
              <a:t>fuera</a:t>
            </a:r>
            <a:r>
              <a:rPr lang="es-ES" sz="2400" dirty="0">
                <a:solidFill>
                  <a:srgbClr val="002060"/>
                </a:solidFill>
              </a:rPr>
              <a:t>, </a:t>
            </a:r>
            <a:r>
              <a:rPr lang="es-ES" sz="2400" dirty="0">
                <a:solidFill>
                  <a:srgbClr val="002060"/>
                </a:solidFill>
              </a:rPr>
              <a:t>y como si fuera poco, </a:t>
            </a:r>
            <a:r>
              <a:rPr lang="es-ES" sz="2400" b="1" dirty="0">
                <a:solidFill>
                  <a:srgbClr val="002060"/>
                </a:solidFill>
              </a:rPr>
              <a:t>caminaban largas distancias para compartir la Palabra</a:t>
            </a:r>
            <a:r>
              <a:rPr lang="es-ES" sz="2400" dirty="0">
                <a:solidFill>
                  <a:srgbClr val="002060"/>
                </a:solidFill>
              </a:rPr>
              <a:t>.   </a:t>
            </a:r>
          </a:p>
        </p:txBody>
      </p:sp>
    </p:spTree>
    <p:extLst>
      <p:ext uri="{BB962C8B-B14F-4D97-AF65-F5344CB8AC3E}">
        <p14:creationId xmlns:p14="http://schemas.microsoft.com/office/powerpoint/2010/main" val="36931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2754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  </a:t>
            </a:r>
            <a:r>
              <a:rPr lang="es-ES" sz="2000" dirty="0" smtClean="0"/>
              <a:t>Nos llena de asombro al ver que por causa de su fe, son llevados a la cárcel, y algunos son muertos sin causa justa no más sino por creer en Cristo y guardar sus Mandamientos cuya sangre corre por el suelo como un testimonio de su fe.</a:t>
            </a:r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 smtClean="0"/>
          </a:p>
        </p:txBody>
      </p:sp>
      <p:pic>
        <p:nvPicPr>
          <p:cNvPr id="64514" name="Picture 2" descr="http://t0.gstatic.com/images?q=tbn:LBkc9dRkZGeB7M:http://users.servicios.retecal.es/jomicoe/Martir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500438"/>
            <a:ext cx="1785950" cy="2286016"/>
          </a:xfrm>
          <a:prstGeom prst="rect">
            <a:avLst/>
          </a:prstGeom>
          <a:noFill/>
        </p:spPr>
      </p:pic>
      <p:pic>
        <p:nvPicPr>
          <p:cNvPr id="64516" name="Picture 4" descr="http://t0.gstatic.com/images?q=tbn:IJbYyZ78pRvCuM%3Ahttp://cristianos.com/wp-content/uploads/2008/05/784-05-27-08-carce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2357430"/>
            <a:ext cx="1640794" cy="1714512"/>
          </a:xfrm>
          <a:prstGeom prst="rect">
            <a:avLst/>
          </a:prstGeom>
          <a:noFill/>
        </p:spPr>
      </p:pic>
      <p:pic>
        <p:nvPicPr>
          <p:cNvPr id="64518" name="Picture 6" descr="http://t2.gstatic.com/images?q=tbn:bxKKj8PvZThCSM:http://www.pi-news.net/wp/uploads/2008/08/lashing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3500438"/>
            <a:ext cx="2000264" cy="2357454"/>
          </a:xfrm>
          <a:prstGeom prst="rect">
            <a:avLst/>
          </a:prstGeom>
          <a:noFill/>
        </p:spPr>
      </p:pic>
      <p:pic>
        <p:nvPicPr>
          <p:cNvPr id="64520" name="Picture 8" descr="http://t2.gstatic.com/images?q=tbn:45FCRvfgTAYbMM%3Ahttp://www.infogenesis.net/sitioCristiano/images/El%2520Martirio%2520de%2520Esteban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9124" y="2357430"/>
            <a:ext cx="1928826" cy="1714512"/>
          </a:xfrm>
          <a:prstGeom prst="rect">
            <a:avLst/>
          </a:prstGeom>
          <a:noFill/>
        </p:spPr>
      </p:pic>
      <p:pic>
        <p:nvPicPr>
          <p:cNvPr id="64522" name="Picture 10" descr="http://t3.gstatic.com/images?q=tbn:x2RXivJu5l6F3M%3Ahttp://1.bp.blogspot.com/_2ZrUFVNEoqY/SkK9rwppd4I/AAAAAAAACeE/AjQMmn7hA2k/s400/Persecuci%C3%B3n%2Ba%2Blos%2Bcristianos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14678" y="4221088"/>
            <a:ext cx="2428892" cy="15653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075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87000">
                <a:schemeClr val="accent1">
                  <a:tint val="44500"/>
                  <a:satMod val="160000"/>
                  <a:lumMod val="12000"/>
                  <a:lumOff val="88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marL="0" indent="0" algn="ctr">
              <a:buNone/>
            </a:pPr>
            <a:r>
              <a:rPr lang="es-ES" sz="2400" dirty="0" smtClean="0"/>
              <a:t>Son perseguidos, y sus escasos vienes son dados a sus enemigos más acérrimos, pero a pesar de todo, siguen creyendo en Cristo lo cual es digno de admiración y ejemplo para nosotros. 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134146" name="Picture 2" descr="http://t2.gstatic.com/images?q=tbn:CCiKtAzVdkP5CM:http://religion.amcnoticias.com/wp-content/uploads/2009/05/la-oracion-herramienta-que-150x15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2214554"/>
            <a:ext cx="4786346" cy="3429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342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538608"/>
          </a:xfrm>
          <a:gradFill>
            <a:gsLst>
              <a:gs pos="0">
                <a:srgbClr val="FFEFD1">
                  <a:lumMod val="54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dirty="0"/>
              <a:t> </a:t>
            </a:r>
            <a:r>
              <a:rPr lang="es-ES" dirty="0" smtClean="0">
                <a:solidFill>
                  <a:srgbClr val="002060"/>
                </a:solidFill>
              </a:rPr>
              <a:t>Esto nos recuerda las palabras del Testigo Fiel a la iglesia de Éfeso: “</a:t>
            </a:r>
            <a:r>
              <a:rPr lang="es-ES" i="1" dirty="0" smtClean="0">
                <a:solidFill>
                  <a:srgbClr val="002060"/>
                </a:solidFill>
              </a:rPr>
              <a:t>Conozco tus obras, tu trabajo y paciencia…. Has perseverado y soportado pruebas por mi nombre, y no has desfallecido</a:t>
            </a:r>
            <a:r>
              <a:rPr lang="es-ES" dirty="0" smtClean="0">
                <a:solidFill>
                  <a:srgbClr val="002060"/>
                </a:solidFill>
              </a:rPr>
              <a:t>” </a:t>
            </a:r>
            <a:r>
              <a:rPr lang="es-ES" dirty="0" smtClean="0">
                <a:solidFill>
                  <a:srgbClr val="FF0000"/>
                </a:solidFill>
              </a:rPr>
              <a:t>(Apoc.2:2,3).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899592" y="3284984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</a:rPr>
              <a:t>“Al que venza, le </a:t>
            </a:r>
            <a:r>
              <a:rPr lang="es-ES" sz="2800" b="1" dirty="0">
                <a:solidFill>
                  <a:srgbClr val="002060"/>
                </a:solidFill>
              </a:rPr>
              <a:t>daré </a:t>
            </a:r>
            <a:r>
              <a:rPr lang="es-ES" sz="2800" b="1" dirty="0">
                <a:solidFill>
                  <a:srgbClr val="002060"/>
                </a:solidFill>
              </a:rPr>
              <a:t>a comer del </a:t>
            </a:r>
            <a:r>
              <a:rPr lang="es-ES" sz="2800" b="1" dirty="0">
                <a:solidFill>
                  <a:srgbClr val="002060"/>
                </a:solidFill>
              </a:rPr>
              <a:t>árbol </a:t>
            </a:r>
            <a:r>
              <a:rPr lang="es-ES" sz="2800" b="1" dirty="0">
                <a:solidFill>
                  <a:srgbClr val="002060"/>
                </a:solidFill>
              </a:rPr>
              <a:t>de la vida, que </a:t>
            </a:r>
            <a:r>
              <a:rPr lang="es-ES" sz="2800" b="1" dirty="0">
                <a:solidFill>
                  <a:srgbClr val="002060"/>
                </a:solidFill>
              </a:rPr>
              <a:t>está </a:t>
            </a:r>
            <a:r>
              <a:rPr lang="es-ES" sz="2800" b="1" dirty="0">
                <a:solidFill>
                  <a:srgbClr val="002060"/>
                </a:solidFill>
              </a:rPr>
              <a:t>en el </a:t>
            </a:r>
            <a:r>
              <a:rPr lang="es-ES" sz="2800" b="1" dirty="0">
                <a:solidFill>
                  <a:srgbClr val="002060"/>
                </a:solidFill>
              </a:rPr>
              <a:t>paraíso </a:t>
            </a:r>
            <a:r>
              <a:rPr lang="es-ES" sz="2800" b="1" dirty="0">
                <a:solidFill>
                  <a:srgbClr val="002060"/>
                </a:solidFill>
              </a:rPr>
              <a:t>de Dios”</a:t>
            </a:r>
          </a:p>
        </p:txBody>
      </p:sp>
      <p:pic>
        <p:nvPicPr>
          <p:cNvPr id="1026" name="Picture 2" descr="http://ts1.mm.bing.net/images/thumbnail.aspx?q=4769261236259820&amp;id=42363aa554078181cf145f0cba308f4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84984"/>
            <a:ext cx="2016224" cy="231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3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1198</Words>
  <Application>Microsoft Office PowerPoint</Application>
  <PresentationFormat>Presentación en pantalla (4:3)</PresentationFormat>
  <Paragraphs>132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Aspecto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¿Porqué razón la iglesia Católica Romana tiene tanto poder?</vt:lpstr>
      <vt:lpstr>Presentación de PowerPoint</vt:lpstr>
      <vt:lpstr>Presentación de PowerPoint</vt:lpstr>
      <vt:lpstr>Presentación de PowerPoint</vt:lpstr>
      <vt:lpstr>Presentación de PowerPoint</vt:lpstr>
      <vt:lpstr>En cuanto a las cosas materiales, ¡qué mundo diferente al del presente!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1</cp:revision>
  <dcterms:created xsi:type="dcterms:W3CDTF">2012-10-07T14:11:30Z</dcterms:created>
  <dcterms:modified xsi:type="dcterms:W3CDTF">2012-10-07T14:15:13Z</dcterms:modified>
</cp:coreProperties>
</file>